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71" r:id="rId3"/>
    <p:sldId id="348" r:id="rId4"/>
    <p:sldId id="303" r:id="rId5"/>
    <p:sldId id="257" r:id="rId6"/>
    <p:sldId id="261" r:id="rId7"/>
    <p:sldId id="262" r:id="rId8"/>
    <p:sldId id="263" r:id="rId9"/>
    <p:sldId id="258" r:id="rId10"/>
    <p:sldId id="259" r:id="rId11"/>
    <p:sldId id="260" r:id="rId12"/>
    <p:sldId id="264" r:id="rId13"/>
    <p:sldId id="268" r:id="rId14"/>
    <p:sldId id="267" r:id="rId15"/>
    <p:sldId id="304" r:id="rId16"/>
    <p:sldId id="273" r:id="rId17"/>
    <p:sldId id="274" r:id="rId18"/>
    <p:sldId id="275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78" r:id="rId30"/>
    <p:sldId id="337" r:id="rId31"/>
    <p:sldId id="305" r:id="rId32"/>
    <p:sldId id="290" r:id="rId33"/>
    <p:sldId id="338" r:id="rId34"/>
    <p:sldId id="291" r:id="rId35"/>
    <p:sldId id="306" r:id="rId36"/>
    <p:sldId id="293" r:id="rId37"/>
    <p:sldId id="294" r:id="rId38"/>
    <p:sldId id="295" r:id="rId39"/>
    <p:sldId id="297" r:id="rId40"/>
    <p:sldId id="292" r:id="rId41"/>
    <p:sldId id="307" r:id="rId42"/>
    <p:sldId id="308" r:id="rId43"/>
    <p:sldId id="309" r:id="rId44"/>
    <p:sldId id="339" r:id="rId45"/>
    <p:sldId id="340" r:id="rId46"/>
    <p:sldId id="341" r:id="rId47"/>
    <p:sldId id="342" r:id="rId48"/>
    <p:sldId id="343" r:id="rId49"/>
    <p:sldId id="344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45" r:id="rId67"/>
    <p:sldId id="346" r:id="rId68"/>
    <p:sldId id="34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66FF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Cordova</c:v>
                </c:pt>
                <c:pt idx="1">
                  <c:v>Xamarin</c:v>
                </c:pt>
                <c:pt idx="2">
                  <c:v>Unity 3D</c:v>
                </c:pt>
                <c:pt idx="3">
                  <c:v>.NET</c:v>
                </c:pt>
                <c:pt idx="4">
                  <c:v>React Native</c:v>
                </c:pt>
                <c:pt idx="5">
                  <c:v>Node.js</c:v>
                </c:pt>
                <c:pt idx="6">
                  <c:v>Flutter</c:v>
                </c:pt>
                <c:pt idx="7">
                  <c:v>Torch/PyTorch</c:v>
                </c:pt>
                <c:pt idx="8">
                  <c:v>.NET Core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36.700000000000003</c:v>
                </c:pt>
                <c:pt idx="1">
                  <c:v>48.3</c:v>
                </c:pt>
                <c:pt idx="2">
                  <c:v>60.9</c:v>
                </c:pt>
                <c:pt idx="3">
                  <c:v>61</c:v>
                </c:pt>
                <c:pt idx="4">
                  <c:v>62.5</c:v>
                </c:pt>
                <c:pt idx="5">
                  <c:v>72.099999999999994</c:v>
                </c:pt>
                <c:pt idx="6">
                  <c:v>75.400000000000006</c:v>
                </c:pt>
                <c:pt idx="7">
                  <c:v>77.099999999999994</c:v>
                </c:pt>
                <c:pt idx="8">
                  <c:v>77.2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32393712"/>
        <c:axId val="-1832389904"/>
      </c:barChart>
      <c:catAx>
        <c:axId val="-183239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en-US"/>
          </a:p>
        </c:txPr>
        <c:crossAx val="-1832389904"/>
        <c:crosses val="autoZero"/>
        <c:auto val="1"/>
        <c:lblAlgn val="ctr"/>
        <c:lblOffset val="100"/>
        <c:noMultiLvlLbl val="0"/>
      </c:catAx>
      <c:valAx>
        <c:axId val="-1832389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239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Cordova</c:v>
                </c:pt>
                <c:pt idx="1">
                  <c:v>Xamarin</c:v>
                </c:pt>
                <c:pt idx="2">
                  <c:v>Unity 3D</c:v>
                </c:pt>
                <c:pt idx="3">
                  <c:v>.NET</c:v>
                </c:pt>
                <c:pt idx="4">
                  <c:v>React Native</c:v>
                </c:pt>
                <c:pt idx="5">
                  <c:v>Node.js</c:v>
                </c:pt>
                <c:pt idx="6">
                  <c:v>Flutter</c:v>
                </c:pt>
                <c:pt idx="7">
                  <c:v>Torch/PyTorch</c:v>
                </c:pt>
                <c:pt idx="8">
                  <c:v>.NET Core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1.7</c:v>
                </c:pt>
                <c:pt idx="1">
                  <c:v>4.9000000000000004</c:v>
                </c:pt>
                <c:pt idx="2">
                  <c:v>8.6999999999999993</c:v>
                </c:pt>
                <c:pt idx="3">
                  <c:v>3.7</c:v>
                </c:pt>
                <c:pt idx="4">
                  <c:v>13.1</c:v>
                </c:pt>
                <c:pt idx="5">
                  <c:v>17.5</c:v>
                </c:pt>
                <c:pt idx="6">
                  <c:v>6.7</c:v>
                </c:pt>
                <c:pt idx="7">
                  <c:v>5.7</c:v>
                </c:pt>
                <c:pt idx="8">
                  <c:v>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32393168"/>
        <c:axId val="-1832392624"/>
      </c:barChart>
      <c:catAx>
        <c:axId val="-183239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en-US"/>
          </a:p>
        </c:txPr>
        <c:crossAx val="-1832392624"/>
        <c:crosses val="autoZero"/>
        <c:auto val="1"/>
        <c:lblAlgn val="ctr"/>
        <c:lblOffset val="100"/>
        <c:noMultiLvlLbl val="0"/>
      </c:catAx>
      <c:valAx>
        <c:axId val="-183239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239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65B0-0738-4DFF-BFA8-58D2AD6F3DDD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91F3C-2CAF-4259-8599-851726C00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1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8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6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7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7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3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0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72798"/>
            <a:ext cx="10515600" cy="1017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E8DF-0973-4509-9893-E850D7779A4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3209B-033A-4AD0-AADD-447D7A73F8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525" y="1"/>
            <a:ext cx="7101805" cy="493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/>
          <a:srcRect l="10139"/>
          <a:stretch/>
        </p:blipFill>
        <p:spPr>
          <a:xfrm>
            <a:off x="3131840" y="0"/>
            <a:ext cx="6012160" cy="493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/>
          <a:srcRect l="10139"/>
          <a:stretch/>
        </p:blipFill>
        <p:spPr>
          <a:xfrm>
            <a:off x="6189365" y="0"/>
            <a:ext cx="6012160" cy="49341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25103" y="6350"/>
            <a:ext cx="9144000" cy="7032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leeprakhon/zero-to-hero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61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6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59.png"/><Relationship Id="rId5" Type="http://schemas.microsoft.com/office/2007/relationships/media" Target="../media/media3.mov"/><Relationship Id="rId10" Type="http://schemas.openxmlformats.org/officeDocument/2006/relationships/image" Target="../media/image58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Zero to Hero(Day 1)</a:t>
            </a:r>
            <a:endParaRPr lang="en-US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438302" y="4320495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Power by </a:t>
            </a:r>
          </a:p>
          <a:p>
            <a:r>
              <a:rPr lang="en-US" sz="3600" dirty="0" smtClean="0"/>
              <a:t>AJ. Tamnuwat Valeeprakhon</a:t>
            </a:r>
            <a:endParaRPr lang="th-TH" sz="3600" dirty="0" smtClean="0"/>
          </a:p>
        </p:txBody>
      </p:sp>
    </p:spTree>
    <p:extLst>
      <p:ext uri="{BB962C8B-B14F-4D97-AF65-F5344CB8AC3E}">
        <p14:creationId xmlns:p14="http://schemas.microsoft.com/office/powerpoint/2010/main" val="28937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ตัวอย่างการทำงาน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701" t="17864" r="12450" b="-1"/>
          <a:stretch/>
        </p:blipFill>
        <p:spPr bwMode="auto">
          <a:xfrm>
            <a:off x="953327" y="1769123"/>
            <a:ext cx="2714211" cy="4314333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9434" t="16884" r="9793" b="916"/>
          <a:stretch/>
        </p:blipFill>
        <p:spPr bwMode="auto">
          <a:xfrm>
            <a:off x="5689721" y="1776021"/>
            <a:ext cx="2738659" cy="4307435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739334" y="3558209"/>
            <a:ext cx="1802258" cy="1137038"/>
            <a:chOff x="1" y="121920"/>
            <a:chExt cx="1112520" cy="745658"/>
          </a:xfrm>
        </p:grpSpPr>
        <p:sp>
          <p:nvSpPr>
            <p:cNvPr id="7" name="Right Arrow 6"/>
            <p:cNvSpPr/>
            <p:nvPr/>
          </p:nvSpPr>
          <p:spPr>
            <a:xfrm>
              <a:off x="111191" y="585638"/>
              <a:ext cx="937260" cy="2819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1" y="121920"/>
              <a:ext cx="1112520" cy="4032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กดปุ๋ม </a:t>
              </a: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Add +1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105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การจำลองการทำงานตามโครงสร้าง</a:t>
            </a:r>
            <a:endParaRPr lang="en-US" b="1" dirty="0"/>
          </a:p>
        </p:txBody>
      </p:sp>
      <p:pic>
        <p:nvPicPr>
          <p:cNvPr id="2049" name="Picture 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9" y="1690688"/>
            <a:ext cx="8568896" cy="48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78988" y="5511800"/>
            <a:ext cx="1047776" cy="449580"/>
          </a:xfrm>
          <a:prstGeom prst="rect">
            <a:avLst/>
          </a:prstGeom>
          <a:solidFill>
            <a:srgbClr val="FFCB1F"/>
          </a:solidFill>
          <a:ln>
            <a:solidFill>
              <a:srgbClr val="FFC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63091" y="1821486"/>
            <a:ext cx="289166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กดปุ๋ม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</a:t>
            </a: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+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63089" y="2582081"/>
            <a:ext cx="2646157" cy="36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เก็บข้อมูลตำแหน่งที่กด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63089" y="3892611"/>
            <a:ext cx="2563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สร้างข้อความในรูปแบบ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JSON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863089" y="5046663"/>
            <a:ext cx="2434468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ทำการประมวล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ที่เกิดขึ้นตามคำสั่งที่เขียนไว้คือเพิ่มค่าข้อมูล</a:t>
            </a:r>
            <a:endParaRPr kumimoji="0" lang="th-TH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193584" y="5176837"/>
            <a:ext cx="2157136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สร้างคำสั่งเพื่อจะส่งกลับไปยังฝั่ง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Native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185647" y="3723413"/>
            <a:ext cx="2095500" cy="88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สร้างข้อความในรูปแบบ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JSON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110931" y="2471110"/>
            <a:ext cx="2170216" cy="8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ทำการประมวลผลคำสั่ง</a:t>
            </a:r>
            <a:endParaRPr kumimoji="0" lang="th-TH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185647" y="1867869"/>
            <a:ext cx="1668463" cy="36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Update </a:t>
            </a:r>
            <a:r>
              <a:rPr kumimoji="0" lang="th-TH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43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597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Expo </a:t>
            </a:r>
            <a:r>
              <a:rPr lang="th-TH" sz="3600" dirty="0"/>
              <a:t>หรือ </a:t>
            </a:r>
            <a:r>
              <a:rPr lang="en-US" sz="3600" dirty="0"/>
              <a:t>Exponent </a:t>
            </a:r>
            <a:r>
              <a:rPr lang="th-TH" sz="3600" dirty="0"/>
              <a:t>เป็น </a:t>
            </a:r>
            <a:r>
              <a:rPr lang="en-US" sz="3600" dirty="0"/>
              <a:t>SDK </a:t>
            </a:r>
            <a:endParaRPr lang="en-US" sz="3600" dirty="0" smtClean="0"/>
          </a:p>
          <a:p>
            <a:r>
              <a:rPr lang="th-TH" sz="3600" dirty="0" smtClean="0"/>
              <a:t>ช่วย</a:t>
            </a:r>
            <a:r>
              <a:rPr lang="th-TH" sz="3600" dirty="0"/>
              <a:t>ให้การพัฒนา </a:t>
            </a:r>
            <a:r>
              <a:rPr lang="en-US" sz="3600" dirty="0" smtClean="0"/>
              <a:t>React-Native</a:t>
            </a:r>
          </a:p>
          <a:p>
            <a:r>
              <a:rPr lang="th-TH" sz="3600" dirty="0"/>
              <a:t>การ</a:t>
            </a:r>
            <a:r>
              <a:rPr lang="th-TH" sz="3600" dirty="0" smtClean="0"/>
              <a:t>จัดการทุกอย่าง </a:t>
            </a:r>
            <a:r>
              <a:rPr lang="en-US" sz="3600" dirty="0" smtClean="0"/>
              <a:t>Native package, Simulate, Deploy </a:t>
            </a:r>
          </a:p>
          <a:p>
            <a:r>
              <a:rPr lang="th-TH" sz="3600" dirty="0"/>
              <a:t>หัวใจสำคัญคือ </a:t>
            </a:r>
            <a:r>
              <a:rPr lang="en-US" sz="3600" dirty="0"/>
              <a:t>XDE (The Expo Development Environment)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914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การสร้าง</a:t>
            </a:r>
            <a:r>
              <a:rPr lang="th-TH" b="1" dirty="0" err="1" smtClean="0"/>
              <a:t>โปรเจค</a:t>
            </a:r>
            <a:r>
              <a:rPr lang="th-TH" b="1" dirty="0" smtClean="0"/>
              <a:t> </a:t>
            </a:r>
            <a:r>
              <a:rPr lang="en-US" b="1" dirty="0" smtClean="0"/>
              <a:t>Work Flow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Managed </a:t>
            </a:r>
            <a:r>
              <a:rPr lang="en-US" sz="3600" dirty="0"/>
              <a:t>workflow </a:t>
            </a:r>
            <a:endParaRPr lang="en-US" sz="3600" dirty="0" smtClean="0"/>
          </a:p>
          <a:p>
            <a:pPr lvl="1"/>
            <a:r>
              <a:rPr lang="th-TH" sz="2800" dirty="0" smtClean="0"/>
              <a:t>จัดการฝั่ง </a:t>
            </a:r>
            <a:r>
              <a:rPr lang="en-US" sz="2800" dirty="0" smtClean="0"/>
              <a:t>Native </a:t>
            </a:r>
            <a:r>
              <a:rPr lang="th-TH" sz="2800" dirty="0" smtClean="0"/>
              <a:t>ให้ทั้ง</a:t>
            </a:r>
            <a:r>
              <a:rPr lang="th-TH" sz="2800" dirty="0"/>
              <a:t>ในฝั่งของ </a:t>
            </a:r>
            <a:r>
              <a:rPr lang="en-US" sz="2800" dirty="0"/>
              <a:t>Android </a:t>
            </a:r>
            <a:r>
              <a:rPr lang="th-TH" sz="2800" dirty="0"/>
              <a:t>และ </a:t>
            </a:r>
            <a:r>
              <a:rPr lang="en-US" sz="2800" dirty="0" smtClean="0"/>
              <a:t>iOS</a:t>
            </a:r>
            <a:endParaRPr lang="th-TH" sz="2800" dirty="0" smtClean="0"/>
          </a:p>
          <a:p>
            <a:pPr lvl="1"/>
            <a:r>
              <a:rPr lang="en-US" sz="2800" dirty="0" smtClean="0"/>
              <a:t> </a:t>
            </a:r>
            <a:r>
              <a:rPr lang="th-TH" sz="2800" dirty="0"/>
              <a:t>ไม่จำเป็นจะต้องทำการติดตั้ง</a:t>
            </a:r>
            <a:r>
              <a:rPr lang="th-TH" sz="2800" dirty="0" smtClean="0"/>
              <a:t>โปรแกรมของ </a:t>
            </a:r>
            <a:r>
              <a:rPr lang="en-US" sz="2800" dirty="0" smtClean="0"/>
              <a:t>Native</a:t>
            </a:r>
          </a:p>
          <a:p>
            <a:pPr lvl="1"/>
            <a:r>
              <a:rPr lang="en-US" sz="2800" dirty="0" err="1" smtClean="0"/>
              <a:t>Config</a:t>
            </a:r>
            <a:r>
              <a:rPr lang="en-US" sz="2800" dirty="0" smtClean="0"/>
              <a:t> </a:t>
            </a:r>
            <a:r>
              <a:rPr lang="th-TH" sz="2800" dirty="0" smtClean="0"/>
              <a:t>ไฟล์ </a:t>
            </a:r>
            <a:r>
              <a:rPr lang="en-US" sz="2800" dirty="0" err="1"/>
              <a:t>app.json</a:t>
            </a:r>
            <a:r>
              <a:rPr lang="en-US" sz="2800" dirty="0"/>
              <a:t> </a:t>
            </a:r>
            <a:r>
              <a:rPr lang="th-TH" sz="2800" dirty="0" smtClean="0"/>
              <a:t>เท่านั้น</a:t>
            </a:r>
          </a:p>
          <a:p>
            <a:pPr lvl="1"/>
            <a:r>
              <a:rPr lang="th-TH" sz="2800" dirty="0" smtClean="0"/>
              <a:t>แปลงเป็น </a:t>
            </a:r>
            <a:r>
              <a:rPr lang="en-US" sz="2800" dirty="0" smtClean="0"/>
              <a:t>React-Native </a:t>
            </a:r>
            <a:r>
              <a:rPr lang="th-TH" sz="2800" dirty="0" smtClean="0"/>
              <a:t>ได้</a:t>
            </a:r>
          </a:p>
          <a:p>
            <a:r>
              <a:rPr lang="en-US" sz="3600" dirty="0" smtClean="0"/>
              <a:t>Bare </a:t>
            </a:r>
            <a:r>
              <a:rPr lang="en-US" sz="3600" dirty="0"/>
              <a:t>workflow </a:t>
            </a:r>
            <a:endParaRPr lang="th-TH" sz="3600" dirty="0" smtClean="0"/>
          </a:p>
          <a:p>
            <a:pPr lvl="1"/>
            <a:r>
              <a:rPr lang="th-TH" sz="2800" dirty="0"/>
              <a:t>ควบคุมทุกอย่างของ</a:t>
            </a:r>
            <a:r>
              <a:rPr lang="th-TH" sz="2800" dirty="0" err="1"/>
              <a:t>โปร</a:t>
            </a:r>
            <a:r>
              <a:rPr lang="th-TH" sz="2800" dirty="0" err="1" smtClean="0"/>
              <a:t>เจค</a:t>
            </a:r>
            <a:r>
              <a:rPr lang="th-TH" sz="2800" dirty="0" smtClean="0"/>
              <a:t>จัดการฝั่ง </a:t>
            </a:r>
            <a:r>
              <a:rPr lang="en-US" sz="2800" dirty="0" smtClean="0"/>
              <a:t>Native </a:t>
            </a:r>
            <a:r>
              <a:rPr lang="th-TH" sz="2800" dirty="0" smtClean="0"/>
              <a:t>เอง</a:t>
            </a:r>
          </a:p>
          <a:p>
            <a:pPr lvl="1"/>
            <a:r>
              <a:rPr lang="th-TH" sz="2800" dirty="0" smtClean="0"/>
              <a:t>ต้องติดตั้งโปรแกรมของ </a:t>
            </a:r>
            <a:r>
              <a:rPr lang="en-US" sz="2800" dirty="0"/>
              <a:t>Native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343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เครื่องมือในการ</a:t>
            </a:r>
            <a:r>
              <a:rPr lang="th-TH" b="1" dirty="0" smtClean="0"/>
              <a:t>พัฒนา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Android Studio</a:t>
            </a:r>
          </a:p>
          <a:p>
            <a:r>
              <a:rPr lang="en-US" sz="3200" dirty="0" err="1" smtClean="0"/>
              <a:t>NodeJS</a:t>
            </a:r>
            <a:endParaRPr lang="en-US" sz="3200" dirty="0" smtClean="0"/>
          </a:p>
          <a:p>
            <a:r>
              <a:rPr lang="en-US" sz="3200" dirty="0" smtClean="0"/>
              <a:t>Python2 </a:t>
            </a:r>
          </a:p>
          <a:p>
            <a:r>
              <a:rPr lang="en-US" sz="3200" dirty="0" smtClean="0"/>
              <a:t>JDK8</a:t>
            </a:r>
          </a:p>
          <a:p>
            <a:r>
              <a:rPr lang="en-US" sz="3200" dirty="0" smtClean="0"/>
              <a:t>Expo CLI</a:t>
            </a:r>
          </a:p>
          <a:p>
            <a:r>
              <a:rPr lang="en-US" sz="3200" dirty="0" smtClean="0"/>
              <a:t>Visual </a:t>
            </a:r>
            <a:r>
              <a:rPr lang="en-US" sz="3200" dirty="0"/>
              <a:t>Studio </a:t>
            </a:r>
            <a:r>
              <a:rPr lang="en-US" sz="3200" dirty="0" smtClean="0"/>
              <a:t>Code</a:t>
            </a:r>
          </a:p>
          <a:p>
            <a:r>
              <a:rPr lang="th-TH" sz="3200" dirty="0" smtClean="0"/>
              <a:t>แนะนำเครื่องมือ </a:t>
            </a:r>
            <a:r>
              <a:rPr lang="en-US" sz="3200" dirty="0" smtClean="0"/>
              <a:t>snack.expo.io</a:t>
            </a:r>
            <a:endParaRPr lang="th-TH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435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Core Component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57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การสร้าง </a:t>
            </a:r>
            <a:r>
              <a:rPr lang="en-US" b="1" dirty="0"/>
              <a:t>G</a:t>
            </a:r>
            <a:r>
              <a:rPr lang="en-US" b="1" dirty="0" smtClean="0"/>
              <a:t>UI </a:t>
            </a:r>
            <a:r>
              <a:rPr lang="th-TH" b="1" dirty="0" smtClean="0"/>
              <a:t>ด้วย </a:t>
            </a:r>
            <a:r>
              <a:rPr lang="en-US" b="1" dirty="0" smtClean="0"/>
              <a:t>Core 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Core components </a:t>
            </a:r>
            <a:r>
              <a:rPr lang="th-TH" sz="4000" dirty="0" smtClean="0"/>
              <a:t>คือ </a:t>
            </a:r>
            <a:r>
              <a:rPr lang="en-US" sz="3600" dirty="0" smtClean="0"/>
              <a:t>Components </a:t>
            </a:r>
            <a:r>
              <a:rPr lang="th-TH" sz="3600" dirty="0" smtClean="0"/>
              <a:t>ที่มีมาให้ </a:t>
            </a:r>
            <a:r>
              <a:rPr lang="en-US" sz="3600" dirty="0" smtClean="0"/>
              <a:t>Button, Text, Image etc. </a:t>
            </a:r>
          </a:p>
          <a:p>
            <a:r>
              <a:rPr lang="th-TH" sz="4000" dirty="0" smtClean="0"/>
              <a:t>การใช้งาน </a:t>
            </a:r>
            <a:r>
              <a:rPr lang="en-US" sz="4000" dirty="0"/>
              <a:t>Core components </a:t>
            </a:r>
            <a:endParaRPr lang="th-TH" sz="4000" dirty="0" smtClean="0"/>
          </a:p>
          <a:p>
            <a:pPr lvl="1"/>
            <a:r>
              <a:rPr lang="th-TH" sz="3600" dirty="0" smtClean="0"/>
              <a:t>เลือก </a:t>
            </a:r>
            <a:r>
              <a:rPr lang="en-US" sz="3600" dirty="0" smtClean="0"/>
              <a:t>Components</a:t>
            </a:r>
            <a:endParaRPr lang="th-TH" sz="3600" dirty="0" smtClean="0"/>
          </a:p>
          <a:p>
            <a:pPr lvl="1"/>
            <a:r>
              <a:rPr lang="th-TH" sz="3600" dirty="0" smtClean="0"/>
              <a:t>ปรับแต่ง </a:t>
            </a:r>
            <a:r>
              <a:rPr lang="en-US" sz="3600" dirty="0" smtClean="0"/>
              <a:t>Components</a:t>
            </a:r>
            <a:endParaRPr lang="th-TH" sz="3600" dirty="0" smtClean="0"/>
          </a:p>
          <a:p>
            <a:r>
              <a:rPr lang="th-TH" sz="4000" dirty="0" smtClean="0"/>
              <a:t>ต้องมีศาสตร์และศิลป์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630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การปรับแต่ง </a:t>
            </a:r>
            <a:r>
              <a:rPr lang="en-US" b="1" dirty="0"/>
              <a:t>Component </a:t>
            </a:r>
            <a:r>
              <a:rPr lang="th-TH" b="1" dirty="0"/>
              <a:t>ด้วย </a:t>
            </a:r>
            <a:r>
              <a:rPr lang="en-US" b="1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/>
              <a:t>การกำหนดรูปแบบของ </a:t>
            </a:r>
            <a:r>
              <a:rPr lang="en-US" sz="4000" dirty="0" smtClean="0"/>
              <a:t>Component</a:t>
            </a:r>
            <a:endParaRPr lang="th-TH" sz="4000" dirty="0" smtClean="0"/>
          </a:p>
          <a:p>
            <a:r>
              <a:rPr lang="th-TH" sz="4000" dirty="0"/>
              <a:t>มีลักษณะคล้ายคลึงกับ </a:t>
            </a:r>
            <a:r>
              <a:rPr lang="en-US" sz="4000" dirty="0" smtClean="0"/>
              <a:t>CSS</a:t>
            </a:r>
            <a:endParaRPr lang="th-TH" sz="4000" dirty="0" smtClean="0"/>
          </a:p>
          <a:p>
            <a:r>
              <a:rPr lang="th-TH" sz="4000" dirty="0"/>
              <a:t>เขียนได้ด้วยภาษา </a:t>
            </a:r>
            <a:r>
              <a:rPr lang="en-US" sz="4000" dirty="0" smtClean="0"/>
              <a:t>JavaScript</a:t>
            </a:r>
          </a:p>
          <a:p>
            <a:r>
              <a:rPr lang="th-TH" sz="4000" dirty="0" smtClean="0"/>
              <a:t>ใช้ </a:t>
            </a:r>
            <a:r>
              <a:rPr lang="en-US" sz="4000" dirty="0" err="1" smtClean="0"/>
              <a:t>StyleSheet.create</a:t>
            </a:r>
            <a:r>
              <a:rPr lang="en-US" sz="4000" dirty="0" smtClean="0"/>
              <a:t> </a:t>
            </a:r>
            <a:r>
              <a:rPr lang="th-TH" sz="4000" dirty="0" smtClean="0"/>
              <a:t>เมธอดในการสร้าง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720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 </a:t>
            </a:r>
            <a:r>
              <a:rPr lang="en-US" b="1" dirty="0" smtClean="0"/>
              <a:t>Style</a:t>
            </a:r>
            <a:r>
              <a:rPr lang="th-TH" b="1" dirty="0" smtClean="0"/>
              <a:t> </a:t>
            </a:r>
            <a:r>
              <a:rPr lang="en-US" b="1" dirty="0" smtClean="0"/>
              <a:t>Sheet</a:t>
            </a:r>
            <a:endParaRPr lang="en-US" b="1" dirty="0"/>
          </a:p>
        </p:txBody>
      </p:sp>
      <p:pic>
        <p:nvPicPr>
          <p:cNvPr id="4" name="Picture 3" descr="C:\Users\Tamnuwat\Downloads\download (30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838201" y="1825625"/>
            <a:ext cx="2540852" cy="450560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64" y="1825625"/>
            <a:ext cx="7248525" cy="42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9691" y="4002657"/>
            <a:ext cx="4356339" cy="1837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3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Core Component </a:t>
            </a:r>
            <a:r>
              <a:rPr lang="th-TH" b="1" dirty="0" smtClean="0"/>
              <a:t>ที่ใช้บ่อย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View</a:t>
            </a:r>
          </a:p>
          <a:p>
            <a:r>
              <a:rPr lang="en-US" sz="3600" dirty="0" err="1" smtClean="0"/>
              <a:t>ImageBackground</a:t>
            </a:r>
            <a:endParaRPr lang="en-US" sz="3600" dirty="0" smtClean="0"/>
          </a:p>
          <a:p>
            <a:r>
              <a:rPr lang="en-US" sz="3600" dirty="0" smtClean="0"/>
              <a:t>Text</a:t>
            </a:r>
          </a:p>
          <a:p>
            <a:r>
              <a:rPr lang="en-US" sz="3600" dirty="0" err="1" smtClean="0"/>
              <a:t>TextInnput</a:t>
            </a:r>
            <a:endParaRPr lang="en-US" sz="3600" dirty="0" smtClean="0"/>
          </a:p>
          <a:p>
            <a:r>
              <a:rPr lang="en-US" sz="3600" dirty="0" smtClean="0"/>
              <a:t>Image</a:t>
            </a:r>
          </a:p>
          <a:p>
            <a:r>
              <a:rPr lang="en-US" sz="3600" dirty="0" smtClean="0"/>
              <a:t>Button</a:t>
            </a:r>
          </a:p>
          <a:p>
            <a:r>
              <a:rPr lang="en-US" sz="3600" dirty="0" err="1" smtClean="0"/>
              <a:t>TouchableOpacity</a:t>
            </a:r>
            <a:endParaRPr lang="th-TH" sz="3600" dirty="0" smtClean="0"/>
          </a:p>
          <a:p>
            <a:r>
              <a:rPr lang="en-US" sz="3600" dirty="0" err="1" smtClean="0"/>
              <a:t>FlatList</a:t>
            </a:r>
            <a:endParaRPr lang="th-TH" sz="3600" dirty="0" smtClean="0"/>
          </a:p>
          <a:p>
            <a:r>
              <a:rPr lang="en-US" sz="3600" dirty="0" smtClean="0"/>
              <a:t>Icon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830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Agenda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Introduction to React-Native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Core Component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Custom Component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Event Prop and State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JavaScript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Navigation</a:t>
            </a:r>
          </a:p>
          <a:p>
            <a:r>
              <a:rPr lang="en-US" sz="4000" dirty="0" smtClean="0"/>
              <a:t>State Management with Redux</a:t>
            </a:r>
          </a:p>
          <a:p>
            <a:r>
              <a:rPr lang="en-US" sz="4000" dirty="0" smtClean="0"/>
              <a:t>Firebase</a:t>
            </a:r>
          </a:p>
          <a:p>
            <a:r>
              <a:rPr lang="en-US" sz="4000" dirty="0" smtClean="0"/>
              <a:t>Build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ตัวอย่างการใช้ </a:t>
            </a:r>
            <a:r>
              <a:rPr lang="en-US" b="1" dirty="0"/>
              <a:t>Flex Direction</a:t>
            </a:r>
          </a:p>
        </p:txBody>
      </p:sp>
      <p:pic>
        <p:nvPicPr>
          <p:cNvPr id="4" name="Picture 3" descr="C:\Users\Tamnuwat\Downloads\download (2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1"/>
          <a:stretch/>
        </p:blipFill>
        <p:spPr bwMode="auto">
          <a:xfrm>
            <a:off x="838200" y="1690688"/>
            <a:ext cx="1828800" cy="324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1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3094382" y="1687513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3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9" b="41882"/>
          <a:stretch/>
        </p:blipFill>
        <p:spPr bwMode="auto">
          <a:xfrm>
            <a:off x="5350564" y="1687513"/>
            <a:ext cx="1828800" cy="322643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4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7610058" y="169576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9622" y="4913948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row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160633" y="4933633"/>
            <a:ext cx="1696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row-reverse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652456" y="4913948"/>
            <a:ext cx="1189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H SarabunPSK" panose="020B0500040200020003" pitchFamily="34" charset="-34"/>
                <a:ea typeface="Calibri" panose="020F0502020204030204" pitchFamily="34" charset="0"/>
              </a:rPr>
              <a:t>column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407004" y="4913947"/>
            <a:ext cx="2234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column-reverse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090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การจัดแบบเรียงตามแนว </a:t>
            </a:r>
            <a:r>
              <a:rPr lang="en-US" b="1" dirty="0"/>
              <a:t>Children(Justify Content) </a:t>
            </a:r>
          </a:p>
        </p:txBody>
      </p:sp>
      <p:pic>
        <p:nvPicPr>
          <p:cNvPr id="4" name="Picture 3" descr="C:\Users\Tamnuwat\Downloads\download (6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838200" y="1699579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7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2000"/>
          <a:stretch/>
        </p:blipFill>
        <p:spPr bwMode="auto">
          <a:xfrm>
            <a:off x="3044687" y="1699579"/>
            <a:ext cx="1828800" cy="323151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9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5181600" y="1711009"/>
            <a:ext cx="1828800" cy="32378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5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7318513" y="1711009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73568" y="4957765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316924" y="4939985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582077" y="4931094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7150725" y="4931093"/>
            <a:ext cx="2164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space-between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2290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การจัดเรียงแบบตรงข้ามแนว (</a:t>
            </a:r>
            <a:r>
              <a:rPr lang="en-US" b="1" dirty="0" smtClean="0"/>
              <a:t>Align Items) </a:t>
            </a:r>
            <a:endParaRPr lang="en-US" b="1" dirty="0"/>
          </a:p>
        </p:txBody>
      </p:sp>
      <p:pic>
        <p:nvPicPr>
          <p:cNvPr id="4" name="Picture 3" descr="C:\Users\Tamnuwat\Downloads\download (13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629481" y="169068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15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2895603" y="169068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16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161725" y="167417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14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2000"/>
          <a:stretch/>
        </p:blipFill>
        <p:spPr bwMode="auto">
          <a:xfrm>
            <a:off x="7427847" y="1713548"/>
            <a:ext cx="1828800" cy="3231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Tamnuwat\Downloads\download (17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9693969" y="1713548"/>
            <a:ext cx="1828800" cy="3249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6295" y="4928553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stretch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3130971" y="4928553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5453837" y="4928552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828324" y="4928551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9966206" y="4928550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baseline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113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การจัดเรียงแบบตรงข้ามแนว </a:t>
            </a:r>
            <a:r>
              <a:rPr lang="en-US" b="1" dirty="0"/>
              <a:t>Children(Align Self)</a:t>
            </a:r>
          </a:p>
        </p:txBody>
      </p:sp>
      <p:pic>
        <p:nvPicPr>
          <p:cNvPr id="4" name="Picture 3" descr="C:\Users\Tamnuwat\Downloads\download (1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 b="41882"/>
          <a:stretch/>
        </p:blipFill>
        <p:spPr bwMode="auto">
          <a:xfrm>
            <a:off x="838200" y="1690688"/>
            <a:ext cx="1828800" cy="323786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20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3144078" y="1685608"/>
            <a:ext cx="1828800" cy="324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Tamnuwat\Downloads\download (21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1882"/>
          <a:stretch/>
        </p:blipFill>
        <p:spPr bwMode="auto">
          <a:xfrm>
            <a:off x="5449956" y="1679258"/>
            <a:ext cx="1828800" cy="32492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Tamnuwat\Downloads\download (22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7755834" y="1685608"/>
            <a:ext cx="1828800" cy="32543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73568" y="4939983"/>
            <a:ext cx="1358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flex-start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416315" y="4939983"/>
            <a:ext cx="1284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flex-end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850433" y="4939983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center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8122648" y="4939983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stretch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109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การปัดการแสดงผล (</a:t>
            </a:r>
            <a:r>
              <a:rPr lang="en-US" b="1" dirty="0"/>
              <a:t>Flex Wrap)</a:t>
            </a:r>
            <a:endParaRPr lang="en-US" dirty="0"/>
          </a:p>
        </p:txBody>
      </p:sp>
      <p:pic>
        <p:nvPicPr>
          <p:cNvPr id="4" name="Picture 3" descr="C:\Users\Tamnuwat\Downloads\download (24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1882"/>
          <a:stretch/>
        </p:blipFill>
        <p:spPr bwMode="auto">
          <a:xfrm>
            <a:off x="838200" y="1690688"/>
            <a:ext cx="1828800" cy="326136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amnuwat\Downloads\download (23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1882"/>
          <a:stretch/>
        </p:blipFill>
        <p:spPr bwMode="auto">
          <a:xfrm>
            <a:off x="3114261" y="1690688"/>
            <a:ext cx="1828800" cy="326136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22524" y="4952048"/>
            <a:ext cx="1151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TH SarabunPSK" panose="020B0500040200020003" pitchFamily="34" charset="-34"/>
                <a:ea typeface="Calibri" panose="020F0502020204030204" pitchFamily="34" charset="0"/>
              </a:rPr>
              <a:t>nowrap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623742" y="4952048"/>
            <a:ext cx="80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</a:rPr>
              <a:t>wrap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5596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การให้ขนาด </a:t>
            </a:r>
            <a:r>
              <a:rPr lang="en-US" b="1" dirty="0" smtClean="0"/>
              <a:t>Dimension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การให้ขนาดมี </a:t>
            </a:r>
            <a:r>
              <a:rPr lang="en-US" sz="3600" b="1" dirty="0" smtClean="0"/>
              <a:t>2 </a:t>
            </a:r>
            <a:r>
              <a:rPr lang="th-TH" sz="3600" b="1" dirty="0" smtClean="0"/>
              <a:t>แบบ</a:t>
            </a:r>
          </a:p>
          <a:p>
            <a:pPr lvl="1"/>
            <a:r>
              <a:rPr lang="en-US" sz="3200" b="1" dirty="0"/>
              <a:t>	Fixed Dimensions </a:t>
            </a:r>
            <a:r>
              <a:rPr lang="th-TH" sz="3200" b="1" dirty="0" smtClean="0"/>
              <a:t>ตายตัว</a:t>
            </a:r>
            <a:r>
              <a:rPr lang="th-TH" sz="3200" b="1" dirty="0"/>
              <a:t>ไม่มีการ</a:t>
            </a:r>
            <a:r>
              <a:rPr lang="th-TH" sz="3200" b="1" dirty="0" smtClean="0"/>
              <a:t>เปลี่ยนแปลง</a:t>
            </a:r>
          </a:p>
          <a:p>
            <a:pPr lvl="1"/>
            <a:r>
              <a:rPr lang="en-US" sz="3200" b="1" dirty="0"/>
              <a:t>	Flex Dimensions </a:t>
            </a:r>
            <a:r>
              <a:rPr lang="th-TH" sz="3200" b="1" dirty="0" smtClean="0"/>
              <a:t>ยืดหยุ่น</a:t>
            </a:r>
            <a:r>
              <a:rPr lang="th-TH" sz="3200" b="1" dirty="0"/>
              <a:t>ไม่ตายตัวและเต็ม</a:t>
            </a:r>
            <a:r>
              <a:rPr lang="th-TH" sz="3200" b="1" dirty="0" smtClean="0"/>
              <a:t>พื้นที่</a:t>
            </a:r>
            <a:endParaRPr lang="en-US" sz="32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334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Fixed Dimensions</a:t>
            </a:r>
            <a:endParaRPr lang="en-US" b="1" dirty="0"/>
          </a:p>
        </p:txBody>
      </p:sp>
      <p:pic>
        <p:nvPicPr>
          <p:cNvPr id="4" name="Picture 3" descr="C:\Users\Tamnuwat\Downloads\download (26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94" b="42000"/>
          <a:stretch/>
        </p:blipFill>
        <p:spPr bwMode="auto">
          <a:xfrm>
            <a:off x="599660" y="1690688"/>
            <a:ext cx="2232991" cy="39596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9" y="1690688"/>
            <a:ext cx="9077325" cy="353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560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 Dimensions</a:t>
            </a:r>
            <a:endParaRPr lang="en-US" b="1" dirty="0"/>
          </a:p>
        </p:txBody>
      </p:sp>
      <p:pic>
        <p:nvPicPr>
          <p:cNvPr id="5" name="Picture 4" descr="C:\Users\Tamnuwat\Downloads\download (2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43337" y="1690688"/>
            <a:ext cx="2249557" cy="400311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6" y="1690688"/>
            <a:ext cx="9077325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407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 Dimensions</a:t>
            </a:r>
            <a:endParaRPr lang="en-US" b="1" dirty="0"/>
          </a:p>
        </p:txBody>
      </p:sp>
      <p:pic>
        <p:nvPicPr>
          <p:cNvPr id="5" name="Picture 4" descr="C:\Users\Tamnuwat\Downloads\download (25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2" b="42000"/>
          <a:stretch/>
        </p:blipFill>
        <p:spPr bwMode="auto">
          <a:xfrm>
            <a:off x="543337" y="1690688"/>
            <a:ext cx="2249557" cy="400311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16" y="1690688"/>
            <a:ext cx="9077325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625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การตกแต่ง</a:t>
            </a:r>
            <a:r>
              <a:rPr lang="en-US" b="1" dirty="0" smtClean="0"/>
              <a:t> Style Sheet</a:t>
            </a:r>
            <a:r>
              <a:rPr lang="th-TH" b="1" dirty="0" smtClean="0"/>
              <a:t> </a:t>
            </a:r>
            <a:r>
              <a:rPr lang="en-US" b="1" dirty="0" smtClean="0"/>
              <a:t>(Key </a:t>
            </a:r>
            <a:r>
              <a:rPr lang="th-TH" b="1" dirty="0" smtClean="0"/>
              <a:t>ที่ใช้บ่อย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61604" cy="435133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Margin</a:t>
            </a:r>
          </a:p>
          <a:p>
            <a:r>
              <a:rPr lang="en-US" sz="3200" b="1" dirty="0" smtClean="0"/>
              <a:t>Padding</a:t>
            </a:r>
          </a:p>
          <a:p>
            <a:r>
              <a:rPr lang="en-US" sz="3200" b="1" dirty="0" smtClean="0"/>
              <a:t>Width</a:t>
            </a:r>
          </a:p>
          <a:p>
            <a:r>
              <a:rPr lang="en-US" sz="3200" b="1" dirty="0" smtClean="0"/>
              <a:t>Height</a:t>
            </a:r>
          </a:p>
          <a:p>
            <a:r>
              <a:rPr lang="en-US" sz="3200" b="1" dirty="0" err="1" smtClean="0"/>
              <a:t>backgroundColor</a:t>
            </a:r>
            <a:endParaRPr lang="en-US" sz="32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67377" y="1825625"/>
            <a:ext cx="40616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/>
              <a:t>fontSize</a:t>
            </a:r>
            <a:endParaRPr lang="en-US" sz="3200" b="1" dirty="0"/>
          </a:p>
          <a:p>
            <a:r>
              <a:rPr lang="en-US" sz="3200" b="1" dirty="0" err="1"/>
              <a:t>fontWeight</a:t>
            </a:r>
            <a:endParaRPr lang="en-US" sz="3200" b="1" dirty="0"/>
          </a:p>
          <a:p>
            <a:r>
              <a:rPr lang="en-US" sz="3200" b="1" dirty="0" err="1" smtClean="0"/>
              <a:t>BorderWidth</a:t>
            </a:r>
            <a:endParaRPr lang="th-TH" sz="3200" b="1" dirty="0" smtClean="0"/>
          </a:p>
          <a:p>
            <a:r>
              <a:rPr lang="en-US" sz="3200" b="1" dirty="0" err="1" smtClean="0"/>
              <a:t>BorderRadius</a:t>
            </a:r>
            <a:endParaRPr lang="en-US" sz="3200" b="1" dirty="0" smtClean="0"/>
          </a:p>
          <a:p>
            <a:r>
              <a:rPr lang="en-US" sz="3200" b="1" dirty="0" err="1" smtClean="0"/>
              <a:t>BorderColor</a:t>
            </a:r>
            <a:endParaRPr lang="en-US" sz="32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082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337094"/>
            <a:ext cx="10861309" cy="5037827"/>
          </a:xfrm>
        </p:spPr>
        <p:txBody>
          <a:bodyPr>
            <a:normAutofit/>
          </a:bodyPr>
          <a:lstStyle/>
          <a:p>
            <a:r>
              <a:rPr lang="en-US" b="1" dirty="0" smtClean="0"/>
              <a:t>Zero to Hero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Course Material</a:t>
            </a:r>
            <a:br>
              <a:rPr lang="en-US" b="1" dirty="0" smtClean="0"/>
            </a:br>
            <a:r>
              <a:rPr lang="en-US" b="1" dirty="0" smtClean="0"/>
              <a:t>link</a:t>
            </a:r>
            <a:br>
              <a:rPr lang="en-US" b="1" dirty="0" smtClean="0"/>
            </a:br>
            <a:r>
              <a:rPr lang="en-US" dirty="0">
                <a:hlinkClick r:id="rId2"/>
              </a:rPr>
              <a:t>https://github.com/valeeprakhon/zero-to-hero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30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5522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82" y="1696950"/>
            <a:ext cx="2459736" cy="43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Custom Component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0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Custom 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นำ </a:t>
            </a:r>
            <a:r>
              <a:rPr lang="en-US" sz="3600" b="1" dirty="0" smtClean="0"/>
              <a:t>Core Components </a:t>
            </a:r>
            <a:r>
              <a:rPr lang="th-TH" sz="3600" b="1" dirty="0" smtClean="0"/>
              <a:t>มารวมกันเป็น </a:t>
            </a:r>
            <a:r>
              <a:rPr lang="en-US" sz="3600" b="1" dirty="0" smtClean="0"/>
              <a:t>Component </a:t>
            </a:r>
            <a:r>
              <a:rPr lang="th-TH" sz="3600" b="1" dirty="0" smtClean="0"/>
              <a:t>ใหม่</a:t>
            </a:r>
          </a:p>
          <a:p>
            <a:r>
              <a:rPr lang="th-TH" sz="3600" b="1" dirty="0"/>
              <a:t>ง่ายต่อการพัฒนาแบ่งงานออกเป็นส่วนๆ</a:t>
            </a:r>
          </a:p>
          <a:p>
            <a:r>
              <a:rPr lang="th-TH" sz="3600" b="1" dirty="0"/>
              <a:t>แบ่งได้ 2  </a:t>
            </a:r>
            <a:r>
              <a:rPr lang="th-TH" sz="3600" b="1" dirty="0" smtClean="0"/>
              <a:t>แบบ</a:t>
            </a:r>
          </a:p>
          <a:p>
            <a:pPr lvl="1"/>
            <a:r>
              <a:rPr lang="en-US" sz="3200" b="1" dirty="0" smtClean="0"/>
              <a:t>Function </a:t>
            </a:r>
            <a:r>
              <a:rPr lang="en-US" sz="3200" b="1" dirty="0"/>
              <a:t>Component </a:t>
            </a:r>
          </a:p>
          <a:p>
            <a:pPr lvl="1"/>
            <a:r>
              <a:rPr lang="en-US" sz="3200" b="1" dirty="0"/>
              <a:t>Class </a:t>
            </a:r>
            <a:r>
              <a:rPr lang="en-US" sz="3200" b="1" dirty="0" smtClean="0"/>
              <a:t>Component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3032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React-Native Life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9839"/>
            <a:ext cx="10810704" cy="47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4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WorkShop</a:t>
            </a:r>
            <a:r>
              <a:rPr lang="en-US" b="1" dirty="0" smtClean="0"/>
              <a:t> 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Core Component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5039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20" y="1785039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6581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State and Props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1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Prop(Properties)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ใช้</a:t>
            </a:r>
            <a:r>
              <a:rPr lang="th-TH" sz="3600" b="1" dirty="0"/>
              <a:t>ในการส่งค่าพารามิเตอร์ต่างๆไปยัง </a:t>
            </a:r>
            <a:r>
              <a:rPr lang="en-US" sz="3600" b="1" dirty="0"/>
              <a:t>Component</a:t>
            </a:r>
          </a:p>
          <a:p>
            <a:r>
              <a:rPr lang="th-TH" sz="3600" b="1" dirty="0"/>
              <a:t>ใช้ในการกำหนดคุณลักษณะใน </a:t>
            </a:r>
            <a:r>
              <a:rPr lang="en-US" sz="3600" b="1" dirty="0"/>
              <a:t>Core Component</a:t>
            </a:r>
          </a:p>
          <a:p>
            <a:r>
              <a:rPr lang="th-TH" sz="3600" b="1" dirty="0"/>
              <a:t>พารามิเตอร์ </a:t>
            </a:r>
            <a:r>
              <a:rPr lang="en-US" sz="3600" b="1" dirty="0"/>
              <a:t>type </a:t>
            </a:r>
            <a:r>
              <a:rPr lang="th-TH" sz="3600" b="1" dirty="0"/>
              <a:t>ที่รองรับ </a:t>
            </a:r>
            <a:r>
              <a:rPr lang="en-US" sz="3600" b="1" dirty="0"/>
              <a:t>Integer, Float, String, Object, Array </a:t>
            </a:r>
            <a:r>
              <a:rPr lang="th-TH" sz="3600" b="1" dirty="0"/>
              <a:t>และ </a:t>
            </a:r>
            <a:r>
              <a:rPr lang="en-US" sz="3600" b="1" dirty="0"/>
              <a:t>Function</a:t>
            </a:r>
          </a:p>
          <a:p>
            <a:r>
              <a:rPr lang="en-US" sz="3600" b="1" dirty="0"/>
              <a:t>Read </a:t>
            </a:r>
            <a:r>
              <a:rPr lang="en-US" sz="3600" b="1" dirty="0" smtClean="0"/>
              <a:t>Only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8279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</a:t>
            </a:r>
            <a:r>
              <a:rPr lang="en-US" b="1" dirty="0" smtClean="0"/>
              <a:t> </a:t>
            </a:r>
            <a:r>
              <a:rPr lang="th-TH" b="1" dirty="0" smtClean="0"/>
              <a:t>การใช้งาน</a:t>
            </a:r>
            <a:r>
              <a:rPr lang="en-US" b="1" dirty="0" smtClean="0"/>
              <a:t> Props</a:t>
            </a:r>
            <a:endParaRPr lang="en-US" b="1" dirty="0"/>
          </a:p>
        </p:txBody>
      </p:sp>
      <p:pic>
        <p:nvPicPr>
          <p:cNvPr id="5" name="Picture 4" descr="C:\Users\Tamnuwat\Downloads\download (63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7" b="41976"/>
          <a:stretch/>
        </p:blipFill>
        <p:spPr bwMode="auto">
          <a:xfrm>
            <a:off x="838200" y="1690687"/>
            <a:ext cx="2560982" cy="459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24" y="1690687"/>
            <a:ext cx="7427513" cy="49088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52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Prop(Properties)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/>
              <a:t>ใช้</a:t>
            </a:r>
            <a:r>
              <a:rPr lang="th-TH" sz="3600" b="1" dirty="0"/>
              <a:t>ในการส่งค่าพารามิเตอร์ต่างๆไปยัง </a:t>
            </a:r>
            <a:r>
              <a:rPr lang="en-US" sz="3600" b="1" dirty="0"/>
              <a:t>Component</a:t>
            </a:r>
          </a:p>
          <a:p>
            <a:r>
              <a:rPr lang="th-TH" sz="3600" b="1" dirty="0"/>
              <a:t>ใช้ในการกำหนดคุณลักษณะใน </a:t>
            </a:r>
            <a:r>
              <a:rPr lang="en-US" sz="3600" b="1" dirty="0"/>
              <a:t>Core Component</a:t>
            </a:r>
          </a:p>
          <a:p>
            <a:r>
              <a:rPr lang="th-TH" sz="3600" b="1" dirty="0"/>
              <a:t>พารามิเตอร์ </a:t>
            </a:r>
            <a:r>
              <a:rPr lang="en-US" sz="3600" b="1" dirty="0"/>
              <a:t>type </a:t>
            </a:r>
            <a:r>
              <a:rPr lang="th-TH" sz="3600" b="1" dirty="0"/>
              <a:t>ที่รองรับ </a:t>
            </a:r>
            <a:r>
              <a:rPr lang="en-US" sz="3600" b="1" dirty="0"/>
              <a:t>Integer, Float, String, Object, Array </a:t>
            </a:r>
            <a:r>
              <a:rPr lang="th-TH" sz="3600" b="1" dirty="0"/>
              <a:t>และ </a:t>
            </a:r>
            <a:r>
              <a:rPr lang="en-US" sz="3600" b="1" dirty="0"/>
              <a:t>Function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Read </a:t>
            </a:r>
            <a:r>
              <a:rPr lang="en-US" sz="3600" b="1" dirty="0" smtClean="0">
                <a:solidFill>
                  <a:srgbClr val="FF0000"/>
                </a:solidFill>
              </a:rPr>
              <a:t>Only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3370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 dirty="0"/>
              <a:t>ค่าพารามิเตอร์ที่ใช้เก็บค่าต่างๆใน </a:t>
            </a:r>
            <a:r>
              <a:rPr lang="en-US" sz="3600" b="1" dirty="0" smtClean="0"/>
              <a:t>Component</a:t>
            </a:r>
            <a:endParaRPr lang="th-TH" sz="3600" b="1" dirty="0" smtClean="0"/>
          </a:p>
          <a:p>
            <a:r>
              <a:rPr lang="th-TH" sz="3600" b="1" dirty="0" smtClean="0"/>
              <a:t>ใช้ </a:t>
            </a:r>
            <a:r>
              <a:rPr lang="en-US" sz="3600" b="1" dirty="0"/>
              <a:t>Stage </a:t>
            </a:r>
            <a:r>
              <a:rPr lang="th-TH" sz="3600" b="1" dirty="0"/>
              <a:t>ควบคู่ </a:t>
            </a:r>
            <a:r>
              <a:rPr lang="en-US" sz="3600" b="1" dirty="0" smtClean="0"/>
              <a:t>Event</a:t>
            </a:r>
            <a:r>
              <a:rPr lang="th-TH" sz="3600" b="1" dirty="0" smtClean="0"/>
              <a:t> หรือ </a:t>
            </a:r>
            <a:r>
              <a:rPr lang="en-US" sz="3600" b="1" dirty="0"/>
              <a:t>Thread </a:t>
            </a:r>
            <a:r>
              <a:rPr lang="en-US" sz="3600" b="1" dirty="0" smtClean="0"/>
              <a:t>Listener</a:t>
            </a:r>
            <a:endParaRPr lang="th-TH" sz="3600" b="1" dirty="0" smtClean="0"/>
          </a:p>
          <a:p>
            <a:r>
              <a:rPr lang="th-TH" sz="3600" b="1" dirty="0"/>
              <a:t>สามารถใช้งานได้แบบ</a:t>
            </a:r>
            <a:r>
              <a:rPr lang="th-TH" sz="3600" b="1" dirty="0" smtClean="0"/>
              <a:t>ตรงๆและ</a:t>
            </a:r>
            <a:r>
              <a:rPr lang="th-TH" sz="3600" b="1" dirty="0"/>
              <a:t>ผ่านตัว </a:t>
            </a:r>
            <a:r>
              <a:rPr lang="en-US" sz="3600" b="1" dirty="0"/>
              <a:t>State </a:t>
            </a:r>
            <a:r>
              <a:rPr lang="en-US" sz="3600" b="1" dirty="0" smtClean="0"/>
              <a:t>Management</a:t>
            </a:r>
          </a:p>
          <a:p>
            <a:r>
              <a:rPr lang="en-US" sz="3600" b="1" dirty="0"/>
              <a:t>State </a:t>
            </a:r>
            <a:r>
              <a:rPr lang="th-TH" sz="3600" b="1" dirty="0"/>
              <a:t>เองจะ</a:t>
            </a:r>
            <a:r>
              <a:rPr lang="th-TH" sz="3600" b="1" dirty="0" smtClean="0"/>
              <a:t>มี</a:t>
            </a:r>
            <a:r>
              <a:rPr lang="en-US" sz="3600" b="1" dirty="0" smtClean="0"/>
              <a:t> Type </a:t>
            </a:r>
            <a:r>
              <a:rPr lang="th-TH" sz="3600" b="1" dirty="0" smtClean="0"/>
              <a:t>เป็น </a:t>
            </a:r>
            <a:r>
              <a:rPr lang="en-US" sz="3600" b="1" dirty="0"/>
              <a:t>object </a:t>
            </a:r>
            <a:endParaRPr lang="en-US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Writable</a:t>
            </a:r>
            <a:endParaRPr lang="th-TH" sz="3600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Event 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940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br>
              <a:rPr lang="en-US" sz="7200" b="1" dirty="0" smtClean="0"/>
            </a:br>
            <a:r>
              <a:rPr lang="en-US" sz="7200" b="1" dirty="0" smtClean="0"/>
              <a:t>Introduction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60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WorkShop</a:t>
            </a:r>
            <a:r>
              <a:rPr lang="en-US" b="1" dirty="0" smtClean="0"/>
              <a:t> 3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and Props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307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27" y="1871780"/>
            <a:ext cx="2459736" cy="43692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54" y="1871780"/>
            <a:ext cx="2459736" cy="43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1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r>
              <a:rPr lang="en-US" sz="7200" b="1" dirty="0"/>
              <a:t/>
            </a:r>
            <a:br>
              <a:rPr lang="en-US" sz="7200" b="1" dirty="0"/>
            </a:br>
            <a:r>
              <a:rPr lang="en-US" sz="7200" b="1" dirty="0" smtClean="0"/>
              <a:t>Basic JavaScript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98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ประวัติความ</a:t>
            </a:r>
            <a:r>
              <a:rPr lang="th-TH" b="1" dirty="0" smtClean="0"/>
              <a:t>เป็นมา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จาวาสคริปต์ (</a:t>
            </a:r>
            <a:r>
              <a:rPr lang="en-US" sz="3600" b="1" dirty="0"/>
              <a:t>JavaScript</a:t>
            </a:r>
            <a:r>
              <a:rPr lang="en-US" sz="3600" b="1" dirty="0" smtClean="0"/>
              <a:t>)</a:t>
            </a:r>
            <a:endParaRPr lang="th-TH" sz="3600" b="1" dirty="0" smtClean="0"/>
          </a:p>
          <a:p>
            <a:r>
              <a:rPr lang="th-TH" sz="3600" b="1" dirty="0"/>
              <a:t>บริษัท </a:t>
            </a:r>
            <a:r>
              <a:rPr lang="en-US" sz="3600" b="1" dirty="0"/>
              <a:t>Oracle </a:t>
            </a:r>
            <a:r>
              <a:rPr lang="th-TH" sz="3600" b="1" dirty="0"/>
              <a:t>เป็น</a:t>
            </a:r>
            <a:r>
              <a:rPr lang="th-TH" sz="3600" b="1" dirty="0" smtClean="0"/>
              <a:t>เจ้าของ</a:t>
            </a:r>
          </a:p>
          <a:p>
            <a:r>
              <a:rPr lang="th-TH" sz="3600" b="1" dirty="0"/>
              <a:t>มาตรฐานจาก </a:t>
            </a:r>
            <a:r>
              <a:rPr lang="en-US" sz="3600" b="1" dirty="0"/>
              <a:t>ECMA </a:t>
            </a:r>
            <a:r>
              <a:rPr lang="th-TH" sz="3600" b="1" dirty="0"/>
              <a:t>ใช้ชื่อว่า </a:t>
            </a:r>
            <a:r>
              <a:rPr lang="en-US" sz="3600" b="1" dirty="0" smtClean="0"/>
              <a:t>ECMAScript</a:t>
            </a:r>
            <a:endParaRPr lang="th-TH" sz="3600" b="1" dirty="0" smtClean="0"/>
          </a:p>
          <a:p>
            <a:r>
              <a:rPr lang="en-US" sz="3600" b="1" dirty="0" smtClean="0"/>
              <a:t>Version </a:t>
            </a:r>
            <a:r>
              <a:rPr lang="th-TH" sz="3600" b="1" dirty="0" smtClean="0"/>
              <a:t>ปัจจุบัน </a:t>
            </a:r>
            <a:r>
              <a:rPr lang="en-US" sz="3600" b="1" dirty="0" smtClean="0"/>
              <a:t>ES6</a:t>
            </a:r>
            <a:endParaRPr lang="th-TH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JavaScript != Java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29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</a:t>
            </a:r>
            <a:r>
              <a:rPr lang="th-TH" b="1" dirty="0"/>
              <a:t>แปร</a:t>
            </a:r>
            <a:r>
              <a:rPr lang="th-TH" b="1" dirty="0" smtClean="0"/>
              <a:t>ชุด</a:t>
            </a:r>
            <a:r>
              <a:rPr lang="en-US" b="1" dirty="0" smtClean="0"/>
              <a:t>(</a:t>
            </a:r>
            <a:r>
              <a:rPr lang="en-US" b="1" dirty="0"/>
              <a:t>Array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/>
              <a:t>เป็นการจัดเก็บชุดข้อมูลที่มีชนิดข้อมูล</a:t>
            </a:r>
            <a:r>
              <a:rPr lang="th-TH" sz="3600" b="1" dirty="0" smtClean="0"/>
              <a:t>เดียวกัน</a:t>
            </a:r>
            <a:endParaRPr lang="en-US" sz="3600" b="1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02" y="2526666"/>
            <a:ext cx="7262489" cy="35817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176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เมธอดที่ใช้บ่อย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ForEach</a:t>
            </a:r>
            <a:endParaRPr lang="th-TH" sz="3600" b="1" dirty="0" smtClean="0"/>
          </a:p>
          <a:p>
            <a:r>
              <a:rPr lang="en-US" sz="3600" b="1" dirty="0" smtClean="0"/>
              <a:t>Map</a:t>
            </a:r>
            <a:endParaRPr lang="th-TH" sz="3600" b="1" dirty="0" smtClean="0"/>
          </a:p>
          <a:p>
            <a:r>
              <a:rPr lang="en-US" sz="3600" b="1" dirty="0" smtClean="0"/>
              <a:t>Filter</a:t>
            </a:r>
            <a:endParaRPr lang="th-TH" sz="3600" b="1" dirty="0" smtClean="0"/>
          </a:p>
          <a:p>
            <a:r>
              <a:rPr lang="en-US" sz="3600" b="1" dirty="0" smtClean="0"/>
              <a:t>Push</a:t>
            </a:r>
          </a:p>
          <a:p>
            <a:r>
              <a:rPr lang="en-US" sz="3600" b="1" dirty="0" err="1" smtClean="0"/>
              <a:t>Concat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73021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 </a:t>
            </a:r>
            <a:r>
              <a:rPr lang="en-US" b="1" dirty="0" err="1" smtClean="0"/>
              <a:t>Foreach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animals = ['Ant', 'Bat', 'Cat', 'Dog']</a:t>
            </a:r>
          </a:p>
          <a:p>
            <a:pPr marL="0" indent="0">
              <a:buNone/>
            </a:pPr>
            <a:r>
              <a:rPr lang="en-US" sz="3600" dirty="0" err="1" smtClean="0"/>
              <a:t>animals.forEach</a:t>
            </a:r>
            <a:r>
              <a:rPr lang="en-US" sz="3600" dirty="0"/>
              <a:t>((animal) =&gt; {</a:t>
            </a:r>
          </a:p>
          <a:p>
            <a:pPr marL="0" indent="0">
              <a:buNone/>
            </a:pPr>
            <a:r>
              <a:rPr lang="en-US" sz="3600" dirty="0"/>
              <a:t>   console.log(animal)</a:t>
            </a:r>
          </a:p>
          <a:p>
            <a:pPr marL="0" indent="0">
              <a:buNone/>
            </a:pPr>
            <a:r>
              <a:rPr lang="en-US" sz="3600" dirty="0"/>
              <a:t>})</a:t>
            </a:r>
          </a:p>
          <a:p>
            <a:pPr marL="0" indent="0">
              <a:buNone/>
            </a:pPr>
            <a:r>
              <a:rPr lang="en-US" sz="3600" dirty="0"/>
              <a:t>// </a:t>
            </a:r>
            <a:r>
              <a:rPr lang="en-US" sz="3600" dirty="0" smtClean="0"/>
              <a:t>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2736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</a:t>
            </a:r>
            <a:r>
              <a:rPr lang="en-US" b="1" dirty="0" smtClean="0"/>
              <a:t>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numbers = [35, 23, 17, 21]</a:t>
            </a:r>
          </a:p>
          <a:p>
            <a:pPr marL="0" indent="0">
              <a:buNone/>
            </a:pPr>
            <a:r>
              <a:rPr lang="en-US" sz="3600" dirty="0" err="1"/>
              <a:t>const</a:t>
            </a:r>
            <a:r>
              <a:rPr lang="en-US" sz="3600" dirty="0"/>
              <a:t> result = </a:t>
            </a:r>
            <a:r>
              <a:rPr lang="en-US" sz="3600" dirty="0" err="1"/>
              <a:t>numbers.map</a:t>
            </a:r>
            <a:r>
              <a:rPr lang="en-US" sz="3600" dirty="0"/>
              <a:t>((number) =&gt; {</a:t>
            </a:r>
          </a:p>
          <a:p>
            <a:pPr marL="0" indent="0">
              <a:buNone/>
            </a:pPr>
            <a:r>
              <a:rPr lang="en-US" sz="3600" dirty="0"/>
              <a:t>  return number*2</a:t>
            </a:r>
          </a:p>
          <a:p>
            <a:pPr marL="0" indent="0">
              <a:buNone/>
            </a:pPr>
            <a:r>
              <a:rPr lang="en-US" sz="3600" dirty="0"/>
              <a:t>})</a:t>
            </a:r>
          </a:p>
          <a:p>
            <a:pPr marL="0" indent="0">
              <a:buNone/>
            </a:pPr>
            <a:r>
              <a:rPr lang="en-US" sz="3600" dirty="0"/>
              <a:t>console.log(result) 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//Result </a:t>
            </a:r>
            <a:r>
              <a:rPr lang="en-US" sz="3600" dirty="0"/>
              <a:t>[70, 46, 24, 42]</a:t>
            </a:r>
          </a:p>
        </p:txBody>
      </p:sp>
    </p:spTree>
    <p:extLst>
      <p:ext uri="{BB962C8B-B14F-4D97-AF65-F5344CB8AC3E}">
        <p14:creationId xmlns:p14="http://schemas.microsoft.com/office/powerpoint/2010/main" val="308444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  <a:r>
              <a:rPr lang="en-US" b="1" dirty="0" smtClean="0"/>
              <a:t> Filter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80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members = [ </a:t>
            </a:r>
          </a:p>
          <a:p>
            <a:pPr marL="0" indent="0">
              <a:buNone/>
            </a:pPr>
            <a:r>
              <a:rPr lang="en-US" sz="2400" dirty="0"/>
              <a:t>   {name: "Eve", age: 24}, </a:t>
            </a:r>
          </a:p>
          <a:p>
            <a:pPr marL="0" indent="0">
              <a:buNone/>
            </a:pPr>
            <a:r>
              <a:rPr lang="en-US" sz="2400" dirty="0"/>
              <a:t>   {name: "Adam", age: 48}, </a:t>
            </a:r>
          </a:p>
          <a:p>
            <a:pPr marL="0" indent="0">
              <a:buNone/>
            </a:pPr>
            <a:r>
              <a:rPr lang="en-US" sz="2400" dirty="0"/>
              <a:t>   {name: "Chris", age: 18},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]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result = </a:t>
            </a:r>
            <a:r>
              <a:rPr lang="en-US" sz="2400" dirty="0" err="1"/>
              <a:t>members.filter</a:t>
            </a:r>
            <a:r>
              <a:rPr lang="en-US" sz="2400" dirty="0"/>
              <a:t>((member) =&gt; {</a:t>
            </a:r>
          </a:p>
          <a:p>
            <a:pPr marL="0" indent="0">
              <a:buNone/>
            </a:pPr>
            <a:r>
              <a:rPr lang="en-US" sz="2400" dirty="0"/>
              <a:t>  return </a:t>
            </a:r>
            <a:r>
              <a:rPr lang="en-US" sz="2400" dirty="0" err="1"/>
              <a:t>member.age</a:t>
            </a:r>
            <a:r>
              <a:rPr lang="en-US" sz="2400" dirty="0"/>
              <a:t> &gt; 25</a:t>
            </a:r>
          </a:p>
          <a:p>
            <a:pPr marL="0" indent="0">
              <a:buNone/>
            </a:pPr>
            <a:r>
              <a:rPr lang="en-US" sz="2400" dirty="0"/>
              <a:t>})</a:t>
            </a:r>
          </a:p>
          <a:p>
            <a:pPr marL="0" indent="0">
              <a:buNone/>
            </a:pPr>
            <a:r>
              <a:rPr lang="en-US" sz="2400" dirty="0"/>
              <a:t>console.log(result)</a:t>
            </a:r>
          </a:p>
          <a:p>
            <a:pPr marL="0" indent="0">
              <a:buNone/>
            </a:pPr>
            <a:r>
              <a:rPr lang="en-US" sz="2400" dirty="0"/>
              <a:t>// [{name: "Adam", age: 48</a:t>
            </a:r>
            <a:r>
              <a:rPr lang="en-US" sz="2400" dirty="0" smtClean="0"/>
              <a:t>}]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998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  <a:r>
              <a:rPr lang="en-US" b="1" dirty="0" smtClean="0"/>
              <a:t> Push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let </a:t>
            </a:r>
            <a:r>
              <a:rPr lang="en-US" sz="3600" dirty="0"/>
              <a:t>animals = ['Ant', 'Bat', </a:t>
            </a:r>
            <a:r>
              <a:rPr lang="en-US" sz="3600" dirty="0" smtClean="0"/>
              <a:t>'Cat</a:t>
            </a:r>
            <a:r>
              <a:rPr lang="en-US" sz="3600" dirty="0"/>
              <a:t>'</a:t>
            </a:r>
            <a:r>
              <a:rPr lang="en-US" sz="3600" dirty="0" smtClean="0"/>
              <a:t>]</a:t>
            </a:r>
          </a:p>
          <a:p>
            <a:pPr marL="0" indent="0">
              <a:buNone/>
            </a:pPr>
            <a:r>
              <a:rPr lang="en-US" sz="3600" dirty="0" err="1" smtClean="0"/>
              <a:t>Animals.push</a:t>
            </a:r>
            <a:r>
              <a:rPr lang="en-US" sz="3600" dirty="0" smtClean="0"/>
              <a:t>(</a:t>
            </a:r>
            <a:r>
              <a:rPr lang="en-US" sz="3600" dirty="0"/>
              <a:t>"Dog"</a:t>
            </a:r>
            <a:r>
              <a:rPr lang="en-US" sz="3600" dirty="0" smtClean="0"/>
              <a:t>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// 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292367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 </a:t>
            </a:r>
            <a:r>
              <a:rPr lang="en-US" b="1" dirty="0" err="1" smtClean="0"/>
              <a:t>Concat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8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let </a:t>
            </a:r>
            <a:r>
              <a:rPr lang="en-US" sz="3600" dirty="0"/>
              <a:t>animals = ['Ant', 'Bat', </a:t>
            </a:r>
            <a:r>
              <a:rPr lang="en-US" sz="3600" dirty="0" smtClean="0"/>
              <a:t>'Cat</a:t>
            </a:r>
            <a:r>
              <a:rPr lang="en-US" sz="3600" dirty="0"/>
              <a:t>'</a:t>
            </a:r>
            <a:r>
              <a:rPr lang="en-US" sz="3600" dirty="0" smtClean="0"/>
              <a:t>]</a:t>
            </a:r>
          </a:p>
          <a:p>
            <a:pPr marL="0" indent="0">
              <a:buNone/>
            </a:pPr>
            <a:r>
              <a:rPr lang="en-US" sz="3600" dirty="0" err="1" smtClean="0"/>
              <a:t>Animals.concat</a:t>
            </a:r>
            <a:r>
              <a:rPr lang="en-US" sz="3600" dirty="0" smtClean="0"/>
              <a:t>("</a:t>
            </a:r>
            <a:r>
              <a:rPr lang="en-US" sz="3600" dirty="0"/>
              <a:t>Dog"</a:t>
            </a:r>
            <a:r>
              <a:rPr lang="en-US" sz="3600" dirty="0" smtClean="0"/>
              <a:t>)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// Result </a:t>
            </a:r>
            <a:r>
              <a:rPr lang="th-TH" sz="3600" dirty="0" smtClean="0"/>
              <a:t>"</a:t>
            </a:r>
            <a:r>
              <a:rPr lang="en-US" sz="3600" dirty="0"/>
              <a:t>Ant" "Bat" "Cat" "Dog"</a:t>
            </a:r>
          </a:p>
        </p:txBody>
      </p:sp>
    </p:spTree>
    <p:extLst>
      <p:ext uri="{BB962C8B-B14F-4D97-AF65-F5344CB8AC3E}">
        <p14:creationId xmlns:p14="http://schemas.microsoft.com/office/powerpoint/2010/main" val="19190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React-Native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 smtClean="0"/>
              <a:t>พัฒนา</a:t>
            </a:r>
            <a:r>
              <a:rPr lang="th-TH" sz="4000" dirty="0"/>
              <a:t>โดย บริษัท </a:t>
            </a:r>
            <a:r>
              <a:rPr lang="en-US" sz="4000" dirty="0" smtClean="0"/>
              <a:t>Facebook</a:t>
            </a:r>
            <a:endParaRPr lang="th-TH" sz="4000" dirty="0" smtClean="0"/>
          </a:p>
          <a:p>
            <a:r>
              <a:rPr lang="th-TH" sz="4000" dirty="0" smtClean="0"/>
              <a:t>พัฒนาต่อจาก </a:t>
            </a:r>
            <a:r>
              <a:rPr lang="en-US" sz="4000" dirty="0" err="1" smtClean="0"/>
              <a:t>ReactJS</a:t>
            </a:r>
            <a:endParaRPr lang="th-TH" sz="4000" dirty="0"/>
          </a:p>
          <a:p>
            <a:r>
              <a:rPr lang="th-TH" sz="4000" dirty="0"/>
              <a:t>เขียนด้วยภาษา </a:t>
            </a:r>
            <a:r>
              <a:rPr lang="en-US" sz="4000" dirty="0"/>
              <a:t>Java S</a:t>
            </a:r>
            <a:r>
              <a:rPr lang="en-US" sz="4000" dirty="0" smtClean="0"/>
              <a:t>cript</a:t>
            </a:r>
            <a:r>
              <a:rPr lang="th-TH" sz="4000" dirty="0" smtClean="0"/>
              <a:t> </a:t>
            </a:r>
            <a:r>
              <a:rPr lang="en-US" sz="4000" dirty="0" smtClean="0"/>
              <a:t>Extended (JSX)</a:t>
            </a:r>
          </a:p>
          <a:p>
            <a:r>
              <a:rPr lang="th-TH" sz="4000" dirty="0" smtClean="0"/>
              <a:t>เป็น </a:t>
            </a:r>
            <a:r>
              <a:rPr lang="en-US" sz="4000" dirty="0"/>
              <a:t>Hybrid P</a:t>
            </a:r>
            <a:r>
              <a:rPr lang="en-US" sz="4000" dirty="0" smtClean="0"/>
              <a:t>latform</a:t>
            </a:r>
          </a:p>
          <a:p>
            <a:r>
              <a:rPr lang="th-TH" sz="4000" dirty="0"/>
              <a:t>ทำงานได้ทั้งระบบปฏิบัติการ </a:t>
            </a:r>
            <a:r>
              <a:rPr lang="en-US" sz="4000" dirty="0"/>
              <a:t>Android </a:t>
            </a:r>
            <a:r>
              <a:rPr lang="th-TH" sz="4000" dirty="0"/>
              <a:t>และ </a:t>
            </a:r>
            <a:r>
              <a:rPr lang="en-US" sz="4000" dirty="0" smtClean="0"/>
              <a:t>iOS</a:t>
            </a:r>
          </a:p>
          <a:p>
            <a:r>
              <a:rPr lang="th-TH" sz="4000" dirty="0" smtClean="0"/>
              <a:t>นิยมใช้ทั่วโลก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23665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</a:t>
            </a:r>
            <a:r>
              <a:rPr lang="th-TH" b="1" dirty="0"/>
              <a:t>แปรวัตถุ(</a:t>
            </a:r>
            <a:r>
              <a:rPr lang="en-US" b="1" dirty="0"/>
              <a:t>Object)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คล้ายคลึงกับตัวแปรแบบ </a:t>
            </a:r>
            <a:r>
              <a:rPr lang="en-US" sz="3600" b="1" dirty="0"/>
              <a:t>Structure </a:t>
            </a:r>
            <a:r>
              <a:rPr lang="th-TH" sz="3600" b="1" dirty="0"/>
              <a:t>ในภาษาระดับสูง</a:t>
            </a:r>
            <a:r>
              <a:rPr lang="th-TH" sz="3600" b="1" dirty="0" smtClean="0"/>
              <a:t>อื่นๆ</a:t>
            </a:r>
            <a:endParaRPr lang="en-US" sz="3600" b="1" dirty="0" smtClean="0"/>
          </a:p>
          <a:p>
            <a:r>
              <a:rPr lang="th-TH" sz="3600" b="1" dirty="0"/>
              <a:t>เก็บชุดข้อมูลที่มี</a:t>
            </a:r>
            <a:r>
              <a:rPr lang="th-TH" sz="3600" b="1" dirty="0" smtClean="0"/>
              <a:t>ความสัมพันธ์</a:t>
            </a:r>
            <a:endParaRPr lang="en-US" sz="3600" b="1" dirty="0" smtClean="0"/>
          </a:p>
          <a:p>
            <a:r>
              <a:rPr lang="th-TH" sz="3600" b="1" dirty="0"/>
              <a:t>เก็บข้อมูลในรูปของ </a:t>
            </a:r>
            <a:r>
              <a:rPr lang="en-US" sz="3600" b="1" dirty="0"/>
              <a:t>key-value</a:t>
            </a:r>
          </a:p>
        </p:txBody>
      </p:sp>
      <p:pic>
        <p:nvPicPr>
          <p:cNvPr id="4" name="Picture 3" descr="C:\Users\Tamnuwat\Desktop\s-l30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3" b="14761"/>
          <a:stretch/>
        </p:blipFill>
        <p:spPr bwMode="auto">
          <a:xfrm>
            <a:off x="838200" y="4078932"/>
            <a:ext cx="4401912" cy="2553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382247" y="3795442"/>
          <a:ext cx="3210327" cy="260921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1032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คุณสมบัติ</a:t>
                      </a:r>
                      <a:endParaRPr lang="en-US" sz="32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ยีห้อ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Fiat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รุ่น </a:t>
                      </a:r>
                      <a:r>
                        <a:rPr lang="en-US" sz="3200" b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s500</a:t>
                      </a:r>
                      <a:endParaRPr lang="en-US" sz="3200" b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น้ำหนัก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850kg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สี </a:t>
                      </a:r>
                      <a:r>
                        <a:rPr lang="en-US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 </a:t>
                      </a:r>
                      <a:r>
                        <a:rPr lang="th-TH" sz="3200" b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ขาว</a:t>
                      </a:r>
                      <a:endParaRPr lang="en-US" sz="3200" b="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64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ตัวแปรวัตถุ(</a:t>
            </a:r>
            <a:r>
              <a:rPr lang="en-US" b="1" dirty="0"/>
              <a:t>Object) 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5644"/>
            <a:ext cx="8474174" cy="4031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62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การประกาศตัวแปร</a:t>
            </a:r>
            <a:r>
              <a:rPr lang="en-US" b="1" dirty="0" smtClean="0"/>
              <a:t>(Scope Variable Declaration)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Scope Variable</a:t>
            </a:r>
            <a:endParaRPr lang="th-TH" sz="3600" b="1" dirty="0"/>
          </a:p>
          <a:p>
            <a:pPr lvl="1"/>
            <a:r>
              <a:rPr lang="en-US" sz="3600" b="1" dirty="0" err="1" smtClean="0"/>
              <a:t>Var</a:t>
            </a:r>
            <a:r>
              <a:rPr lang="en-US" sz="3600" b="1" dirty="0" smtClean="0"/>
              <a:t> </a:t>
            </a:r>
            <a:r>
              <a:rPr lang="th-TH" sz="3600" b="1" dirty="0" smtClean="0"/>
              <a:t>ลักษณะ </a:t>
            </a:r>
            <a:r>
              <a:rPr lang="en-US" sz="3600" b="1" dirty="0"/>
              <a:t>function </a:t>
            </a:r>
            <a:r>
              <a:rPr lang="en-US" sz="3600" b="1" dirty="0" smtClean="0"/>
              <a:t>scope</a:t>
            </a:r>
          </a:p>
          <a:p>
            <a:pPr lvl="1"/>
            <a:r>
              <a:rPr lang="en-US" sz="3600" b="1" dirty="0" smtClean="0"/>
              <a:t>let </a:t>
            </a:r>
            <a:r>
              <a:rPr lang="th-TH" sz="3600" b="1" dirty="0" smtClean="0"/>
              <a:t>ลักษณะ </a:t>
            </a:r>
            <a:r>
              <a:rPr lang="en-US" sz="3600" b="1" dirty="0"/>
              <a:t>Block </a:t>
            </a:r>
            <a:r>
              <a:rPr lang="en-US" sz="3600" b="1" dirty="0" smtClean="0"/>
              <a:t>scope</a:t>
            </a:r>
          </a:p>
          <a:p>
            <a:pPr lvl="1"/>
            <a:r>
              <a:rPr lang="en-US" sz="3600" b="1" dirty="0" err="1" smtClean="0"/>
              <a:t>const</a:t>
            </a:r>
            <a:r>
              <a:rPr lang="en-US" sz="3600" b="1" dirty="0" smtClean="0"/>
              <a:t> </a:t>
            </a:r>
            <a:r>
              <a:rPr lang="th-TH" sz="3600" b="1" dirty="0" smtClean="0"/>
              <a:t>ลักษณะค่าคงที่ </a:t>
            </a:r>
            <a:r>
              <a:rPr lang="en-US" sz="3600" b="1" dirty="0"/>
              <a:t>Block scope</a:t>
            </a:r>
            <a:endParaRPr lang="en-US" sz="3600" b="1" dirty="0" smtClean="0"/>
          </a:p>
          <a:p>
            <a:pPr lvl="1"/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31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ตัวอย่างการ</a:t>
            </a:r>
            <a:r>
              <a:rPr lang="th-TH" b="1" dirty="0"/>
              <a:t>ประกาศตัวแปร</a:t>
            </a:r>
            <a:endParaRPr lang="en-US" b="1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7" y="1717286"/>
            <a:ext cx="6783999" cy="2177150"/>
          </a:xfrm>
          <a:prstGeom prst="rect">
            <a:avLst/>
          </a:prstGeom>
        </p:spPr>
      </p:pic>
      <p:pic>
        <p:nvPicPr>
          <p:cNvPr id="7" name="Picture 6" descr="Screen Clipp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7" y="4127449"/>
            <a:ext cx="2994660" cy="1722120"/>
          </a:xfrm>
          <a:prstGeom prst="rect">
            <a:avLst/>
          </a:prstGeom>
        </p:spPr>
      </p:pic>
      <p:pic>
        <p:nvPicPr>
          <p:cNvPr id="8" name="Picture 7" descr="Screen Clippi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02" y="4127449"/>
            <a:ext cx="3009900" cy="2346960"/>
          </a:xfrm>
          <a:prstGeom prst="rect">
            <a:avLst/>
          </a:prstGeom>
        </p:spPr>
      </p:pic>
      <p:pic>
        <p:nvPicPr>
          <p:cNvPr id="9" name="Picture 8" descr="Screen Clippi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07" y="4127449"/>
            <a:ext cx="2994660" cy="10744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19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การเลือก(</a:t>
            </a:r>
            <a:r>
              <a:rPr lang="en-US" b="1" dirty="0"/>
              <a:t>Selection</a:t>
            </a:r>
            <a:r>
              <a:rPr lang="en-US" b="1" dirty="0" smtClean="0"/>
              <a:t>) </a:t>
            </a:r>
            <a:r>
              <a:rPr lang="th-TH" b="1" dirty="0" smtClean="0"/>
              <a:t>ด้วย</a:t>
            </a:r>
            <a:r>
              <a:rPr lang="en-US" b="1" dirty="0"/>
              <a:t> </a:t>
            </a:r>
            <a:r>
              <a:rPr lang="en-US" b="1" dirty="0" smtClean="0"/>
              <a:t>if-else</a:t>
            </a:r>
            <a:endParaRPr lang="en-US" b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050"/>
            <a:ext cx="3170195" cy="280440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7" y="2044050"/>
            <a:ext cx="4313294" cy="3246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08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การเลือก(</a:t>
            </a:r>
            <a:r>
              <a:rPr lang="en-US" b="1" dirty="0"/>
              <a:t>Selection</a:t>
            </a:r>
            <a:r>
              <a:rPr lang="en-US" b="1" dirty="0" smtClean="0"/>
              <a:t>) </a:t>
            </a:r>
            <a:r>
              <a:rPr lang="th-TH" b="1" dirty="0" smtClean="0"/>
              <a:t>ด้วย </a:t>
            </a:r>
            <a:r>
              <a:rPr lang="en-US" b="1" dirty="0" smtClean="0"/>
              <a:t>Switch-Case</a:t>
            </a:r>
            <a:endParaRPr lang="en-US" b="1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9" y="2168356"/>
            <a:ext cx="4153260" cy="365791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8356"/>
            <a:ext cx="2194750" cy="2141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61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การทำซ้ำ(</a:t>
            </a:r>
            <a:r>
              <a:rPr lang="en-US" b="1" dirty="0"/>
              <a:t>Iterative)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6235"/>
            <a:ext cx="2667231" cy="125740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37" y="2386235"/>
            <a:ext cx="3231160" cy="103641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97" y="2386235"/>
            <a:ext cx="3726503" cy="815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3531" y="1801460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while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01460"/>
            <a:ext cx="1451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do-while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7297" y="1801460"/>
            <a:ext cx="606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for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13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</a:t>
            </a:r>
            <a:r>
              <a:rPr lang="en-US" b="1" dirty="0" smtClean="0"/>
              <a:t>(Function)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โปรแกรมย่อย </a:t>
            </a:r>
          </a:p>
          <a:p>
            <a:r>
              <a:rPr lang="th-TH" sz="3600" b="1" dirty="0" smtClean="0"/>
              <a:t>ฟังก์ชันที่สร้างขึ้น</a:t>
            </a:r>
            <a:r>
              <a:rPr lang="th-TH" sz="3600" b="1" dirty="0"/>
              <a:t>เอง (</a:t>
            </a:r>
            <a:r>
              <a:rPr lang="en-US" sz="3600" b="1" dirty="0"/>
              <a:t>User‐defined </a:t>
            </a:r>
            <a:r>
              <a:rPr lang="en-US" sz="3600" b="1" dirty="0" smtClean="0"/>
              <a:t>Function</a:t>
            </a:r>
            <a:endParaRPr lang="th-TH" sz="3600" b="1" dirty="0" smtClean="0"/>
          </a:p>
          <a:p>
            <a:r>
              <a:rPr lang="th-TH" sz="3600" b="1" dirty="0" smtClean="0"/>
              <a:t>เขียนได้หลายแบบ</a:t>
            </a:r>
          </a:p>
          <a:p>
            <a:pPr lvl="1"/>
            <a:r>
              <a:rPr lang="en-US" sz="3600" b="1" dirty="0"/>
              <a:t>Arrow </a:t>
            </a:r>
            <a:r>
              <a:rPr lang="en-US" sz="3600" b="1" dirty="0" smtClean="0"/>
              <a:t>function</a:t>
            </a:r>
            <a:endParaRPr lang="th-TH" sz="3600" b="1" dirty="0" smtClean="0"/>
          </a:p>
          <a:p>
            <a:pPr lvl="1"/>
            <a:r>
              <a:rPr lang="en-US" sz="3600" b="1" dirty="0" smtClean="0"/>
              <a:t>Normal function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46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ฟังก์ชั่นลูกศร</a:t>
            </a:r>
            <a:r>
              <a:rPr lang="en-US" b="1" dirty="0" smtClean="0"/>
              <a:t>(Arrow function)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476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แบบทั่วไป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1690688"/>
            <a:ext cx="2903472" cy="83065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2525474"/>
            <a:ext cx="5494496" cy="125740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4209963"/>
            <a:ext cx="5494496" cy="815411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1" y="5025374"/>
            <a:ext cx="5494496" cy="1249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4209963"/>
            <a:ext cx="31486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Pass parameter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74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ฟังก์ชั่นลูกศร</a:t>
            </a:r>
            <a:r>
              <a:rPr lang="en-US" b="1" dirty="0" smtClean="0"/>
              <a:t>(Arrow function)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2807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Return Value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15" y="1826890"/>
            <a:ext cx="5319221" cy="103641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15" y="2863300"/>
            <a:ext cx="2888230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ความนิยม</a:t>
            </a:r>
            <a:endParaRPr lang="en-US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47499648"/>
              </p:ext>
            </p:extLst>
          </p:nvPr>
        </p:nvGraphicFramePr>
        <p:xfrm>
          <a:off x="838199" y="1690688"/>
          <a:ext cx="8564217" cy="464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302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/>
              <a:t>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1780"/>
            <a:ext cx="2457700" cy="43513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Basic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5366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9474" y="1697129"/>
            <a:ext cx="10861309" cy="23876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React-Native With Expo</a:t>
            </a:r>
            <a:r>
              <a:rPr lang="en-US" sz="7200" b="1" dirty="0"/>
              <a:t/>
            </a:r>
            <a:br>
              <a:rPr lang="en-US" sz="7200" b="1" dirty="0"/>
            </a:br>
            <a:r>
              <a:rPr lang="en-US" sz="7200" b="1" dirty="0" smtClean="0"/>
              <a:t>Navigation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3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Navigation </a:t>
            </a:r>
            <a:r>
              <a:rPr lang="th-TH" b="1" dirty="0"/>
              <a:t>คือ</a:t>
            </a:r>
            <a:r>
              <a:rPr lang="th-TH" b="1" dirty="0" smtClean="0"/>
              <a:t>อะไร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/>
              <a:t>การนำ</a:t>
            </a:r>
            <a:r>
              <a:rPr lang="th-TH" sz="3600" b="1" dirty="0" smtClean="0"/>
              <a:t>ทาง</a:t>
            </a:r>
            <a:endParaRPr lang="en-US" sz="3600" b="1" dirty="0"/>
          </a:p>
          <a:p>
            <a:r>
              <a:rPr lang="th-TH" sz="3600" b="1" dirty="0" smtClean="0"/>
              <a:t>การควบคุมเปลี่ยนหน้า </a:t>
            </a:r>
            <a:r>
              <a:rPr lang="en-US" sz="3600" b="1" dirty="0" smtClean="0"/>
              <a:t>Screen</a:t>
            </a:r>
            <a:endParaRPr lang="th-TH" sz="3600" b="1" dirty="0" smtClean="0"/>
          </a:p>
          <a:p>
            <a:r>
              <a:rPr lang="th-TH" sz="3600" b="1" dirty="0" smtClean="0"/>
              <a:t>ทุกๆแอพพลิเคชั่นต้องมี</a:t>
            </a:r>
          </a:p>
          <a:p>
            <a:r>
              <a:rPr lang="th-TH" sz="3600" b="1" dirty="0" smtClean="0"/>
              <a:t>ใช้ </a:t>
            </a:r>
            <a:r>
              <a:rPr lang="en-US" sz="3600" b="1" dirty="0"/>
              <a:t>React </a:t>
            </a:r>
            <a:r>
              <a:rPr lang="en-US" sz="3600" b="1" dirty="0" smtClean="0"/>
              <a:t>Navigation (Third Party Library)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165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ประเภทของ </a:t>
            </a:r>
            <a:r>
              <a:rPr lang="en-US" b="1" dirty="0" smtClean="0"/>
              <a:t>Navigator</a:t>
            </a:r>
            <a:endParaRPr lang="en-US" dirty="0"/>
          </a:p>
        </p:txBody>
      </p:sp>
      <p:pic>
        <p:nvPicPr>
          <p:cNvPr id="4" name="st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2458437"/>
            <a:ext cx="2246426" cy="4011372"/>
          </a:xfrm>
        </p:spPr>
      </p:pic>
      <p:pic>
        <p:nvPicPr>
          <p:cNvPr id="5" name="draw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63697" y="2472916"/>
            <a:ext cx="2240036" cy="4014883"/>
          </a:xfrm>
          <a:prstGeom prst="rect">
            <a:avLst/>
          </a:prstGeom>
        </p:spPr>
      </p:pic>
      <p:pic>
        <p:nvPicPr>
          <p:cNvPr id="6" name="bottom-tabs-demo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82805" y="2454926"/>
            <a:ext cx="2242533" cy="4014883"/>
          </a:xfrm>
          <a:prstGeom prst="rect">
            <a:avLst/>
          </a:prstGeom>
        </p:spPr>
      </p:pic>
      <p:pic>
        <p:nvPicPr>
          <p:cNvPr id="7" name="material-top-tab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74162" y="2473976"/>
            <a:ext cx="2179638" cy="39163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100" y="1888141"/>
            <a:ext cx="2282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Stack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3697" y="1789414"/>
            <a:ext cx="2282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Drawer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2804" y="1780419"/>
            <a:ext cx="4670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Tab(Bottom, Top)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400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การติดตั้ง</a:t>
            </a:r>
            <a:r>
              <a:rPr lang="en-US" b="1" dirty="0" smtClean="0"/>
              <a:t> Navigation</a:t>
            </a:r>
            <a:r>
              <a:rPr lang="th-TH" b="1" dirty="0" smtClean="0"/>
              <a:t> </a:t>
            </a:r>
            <a:r>
              <a:rPr lang="en-US" b="1" dirty="0" smtClean="0"/>
              <a:t>Library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th-TH" dirty="0" smtClean="0"/>
              <a:t>ติดตั้ง </a:t>
            </a:r>
            <a:r>
              <a:rPr lang="en-US" dirty="0" smtClean="0"/>
              <a:t>Main Library</a:t>
            </a:r>
            <a:endParaRPr lang="th-TH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th-TH" dirty="0" smtClean="0"/>
              <a:t>เลือกตัวนำทาง</a:t>
            </a:r>
            <a:r>
              <a:rPr lang="en-US" dirty="0" smtClean="0"/>
              <a:t>(Navigator) </a:t>
            </a:r>
            <a:r>
              <a:rPr lang="th-TH" dirty="0" smtClean="0"/>
              <a:t>และติดตั้ง </a:t>
            </a:r>
            <a:r>
              <a:rPr lang="en-US" dirty="0" smtClean="0"/>
              <a:t>Sub Library</a:t>
            </a:r>
            <a:endParaRPr lang="th-TH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8" y="2343150"/>
            <a:ext cx="80010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08" y="4419647"/>
            <a:ext cx="8105775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08" y="4954634"/>
            <a:ext cx="8001000" cy="401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508" y="5490576"/>
            <a:ext cx="79629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508" y="5962944"/>
            <a:ext cx="8029575" cy="371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8917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5.1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611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28" y="1871780"/>
            <a:ext cx="2459736" cy="43692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856" y="1871780"/>
            <a:ext cx="2459736" cy="43246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3493698" y="3623094"/>
            <a:ext cx="612476" cy="429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80618" y="3623094"/>
            <a:ext cx="612476" cy="429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17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5.2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630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6052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5.3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JavaScript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780"/>
            <a:ext cx="2459736" cy="43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1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Workshop </a:t>
            </a:r>
            <a:r>
              <a:rPr lang="en-US" b="1" dirty="0" smtClean="0"/>
              <a:t>5.3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64" y="1690688"/>
            <a:ext cx="2459736" cy="4375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28" y="1690688"/>
            <a:ext cx="2459736" cy="437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392" y="1705034"/>
            <a:ext cx="2459736" cy="43468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5034"/>
            <a:ext cx="2459736" cy="43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ตำแหน่งงาน</a:t>
            </a:r>
            <a:endParaRPr lang="en-US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95095899"/>
              </p:ext>
            </p:extLst>
          </p:nvPr>
        </p:nvGraphicFramePr>
        <p:xfrm>
          <a:off x="838199" y="1690687"/>
          <a:ext cx="8544339" cy="4670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346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/>
              <a:t>ตัวอย่าง </a:t>
            </a:r>
            <a:r>
              <a:rPr lang="th-TH" b="1" dirty="0" err="1" smtClean="0"/>
              <a:t>แอพ</a:t>
            </a:r>
            <a:r>
              <a:rPr lang="th-TH" b="1" dirty="0" smtClean="0"/>
              <a:t>ฯที่ถูก</a:t>
            </a:r>
            <a:r>
              <a:rPr lang="th-TH" b="1" dirty="0"/>
              <a:t>พัฒนาด้วย </a:t>
            </a:r>
            <a:r>
              <a:rPr lang="en-US" b="1" dirty="0"/>
              <a:t>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23822"/>
          <a:stretch/>
        </p:blipFill>
        <p:spPr bwMode="auto">
          <a:xfrm>
            <a:off x="838200" y="2580163"/>
            <a:ext cx="6260714" cy="3989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60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โครงสร้างการทำงานของ </a:t>
            </a:r>
            <a:r>
              <a:rPr lang="en-US" b="1" dirty="0"/>
              <a:t>React-Native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 smtClean="0"/>
              <a:t>ประกอบด้วย </a:t>
            </a:r>
            <a:r>
              <a:rPr lang="th-TH" sz="3600" dirty="0"/>
              <a:t>3 ส่วน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31" y="2585633"/>
            <a:ext cx="8585957" cy="2246947"/>
            <a:chOff x="0" y="-42812"/>
            <a:chExt cx="3818165" cy="816526"/>
          </a:xfrm>
        </p:grpSpPr>
        <p:sp>
          <p:nvSpPr>
            <p:cNvPr id="11" name="Rectangle 10"/>
            <p:cNvSpPr/>
            <p:nvPr/>
          </p:nvSpPr>
          <p:spPr>
            <a:xfrm>
              <a:off x="0" y="26002"/>
              <a:ext cx="1170305" cy="74771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Native</a:t>
              </a:r>
              <a:endParaRPr lang="en-US" sz="3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Android (Java)</a:t>
              </a:r>
              <a:endPara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iOS (C++, Swift</a:t>
              </a:r>
              <a:r>
                <a:rPr lang="en-US" sz="18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)</a:t>
              </a:r>
              <a:endPara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rPr>
                <a:t> 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47860" y="8668"/>
              <a:ext cx="1170305" cy="747712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JS Core</a:t>
              </a:r>
              <a:endParaRPr lang="en-US" sz="3200" dirty="0">
                <a:effectLst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313096" y="385695"/>
              <a:ext cx="1189281" cy="162685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1334764" y="-42812"/>
              <a:ext cx="1116330" cy="468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Bridge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JAVA/C++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1308762" y="585043"/>
              <a:ext cx="1188720" cy="162560"/>
            </a:xfrm>
            <a:prstGeom prst="rightArrow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6595" y="0"/>
            <a:ext cx="4830793" cy="49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React-Native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911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7694</TotalTime>
  <Words>1168</Words>
  <Application>Microsoft Office PowerPoint</Application>
  <PresentationFormat>Widescreen</PresentationFormat>
  <Paragraphs>310</Paragraphs>
  <Slides>68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Cordia New</vt:lpstr>
      <vt:lpstr>TH SarabunPSK</vt:lpstr>
      <vt:lpstr>Office Theme</vt:lpstr>
      <vt:lpstr>React-Native With Expo Zero to Hero(Day 1)</vt:lpstr>
      <vt:lpstr>Agenda</vt:lpstr>
      <vt:lpstr>Zero to Hero  Course Material link https://github.com/valeeprakhon/zero-to-hero </vt:lpstr>
      <vt:lpstr>React-Native With Expo Introduction</vt:lpstr>
      <vt:lpstr>React-Native</vt:lpstr>
      <vt:lpstr>ความนิยม</vt:lpstr>
      <vt:lpstr>ตำแหน่งงาน</vt:lpstr>
      <vt:lpstr>ตัวอย่าง แอพฯที่ถูกพัฒนาด้วย react native</vt:lpstr>
      <vt:lpstr>โครงสร้างการทำงานของ React-Native</vt:lpstr>
      <vt:lpstr>ตัวอย่างการทำงาน</vt:lpstr>
      <vt:lpstr>การจำลองการทำงานตามโครงสร้าง</vt:lpstr>
      <vt:lpstr>Expo</vt:lpstr>
      <vt:lpstr>การสร้างโปรเจค Work Flow </vt:lpstr>
      <vt:lpstr>เครื่องมือในการพัฒนา</vt:lpstr>
      <vt:lpstr>React-Native With Expo Core Component</vt:lpstr>
      <vt:lpstr>การสร้าง GUI ด้วย Core Component</vt:lpstr>
      <vt:lpstr>การปรับแต่ง Component ด้วย Style</vt:lpstr>
      <vt:lpstr>ตัวอย่าง Style Sheet</vt:lpstr>
      <vt:lpstr>Core Component ที่ใช้บ่อย</vt:lpstr>
      <vt:lpstr>ตัวอย่างการใช้ Flex Direction</vt:lpstr>
      <vt:lpstr>การจัดแบบเรียงตามแนว Children(Justify Content) </vt:lpstr>
      <vt:lpstr>การจัดเรียงแบบตรงข้ามแนว (Align Items) </vt:lpstr>
      <vt:lpstr>การจัดเรียงแบบตรงข้ามแนว Children(Align Self)</vt:lpstr>
      <vt:lpstr>การปัดการแสดงผล (Flex Wrap)</vt:lpstr>
      <vt:lpstr>การให้ขนาด Dimension</vt:lpstr>
      <vt:lpstr>Fixed Dimensions</vt:lpstr>
      <vt:lpstr>Flex Dimensions</vt:lpstr>
      <vt:lpstr>Flex Dimensions</vt:lpstr>
      <vt:lpstr>การตกแต่ง Style Sheet (Key ที่ใช้บ่อย)</vt:lpstr>
      <vt:lpstr>Workshop1</vt:lpstr>
      <vt:lpstr>React-Native With Expo Custom Component</vt:lpstr>
      <vt:lpstr>Custom Component</vt:lpstr>
      <vt:lpstr>React-Native Life cycle</vt:lpstr>
      <vt:lpstr>WorkShop 2</vt:lpstr>
      <vt:lpstr>React-Native With Expo State and Props</vt:lpstr>
      <vt:lpstr>Prop(Properties)</vt:lpstr>
      <vt:lpstr>ตัวอย่าง การใช้งาน Props</vt:lpstr>
      <vt:lpstr>Prop(Properties)</vt:lpstr>
      <vt:lpstr>State</vt:lpstr>
      <vt:lpstr>WorkShop 3</vt:lpstr>
      <vt:lpstr>React-Native With Expo Basic JavaScript</vt:lpstr>
      <vt:lpstr>ประวัติความเป็นมา</vt:lpstr>
      <vt:lpstr>ตัวแปรชุด(Array)</vt:lpstr>
      <vt:lpstr>เมธอดที่ใช้บ่อย</vt:lpstr>
      <vt:lpstr>Method Foreach</vt:lpstr>
      <vt:lpstr>Method Map</vt:lpstr>
      <vt:lpstr>Method Filter</vt:lpstr>
      <vt:lpstr>Method Push</vt:lpstr>
      <vt:lpstr>Method Concat</vt:lpstr>
      <vt:lpstr>ตัวแปรวัตถุ(Object) </vt:lpstr>
      <vt:lpstr>ตัวแปรวัตถุ(Object) </vt:lpstr>
      <vt:lpstr>การประกาศตัวแปร(Scope Variable Declaration)</vt:lpstr>
      <vt:lpstr>ตัวอย่างการประกาศตัวแปร</vt:lpstr>
      <vt:lpstr>การเลือก(Selection) ด้วย if-else</vt:lpstr>
      <vt:lpstr>การเลือก(Selection) ด้วย Switch-Case</vt:lpstr>
      <vt:lpstr>การทำซ้ำ(Iterative)</vt:lpstr>
      <vt:lpstr>ฟังก์ชั่น(Function)</vt:lpstr>
      <vt:lpstr>ฟังก์ชั่นลูกศร(Arrow function)</vt:lpstr>
      <vt:lpstr>ฟังก์ชั่นลูกศร(Arrow function)</vt:lpstr>
      <vt:lpstr>Workshop 4</vt:lpstr>
      <vt:lpstr>React-Native With Expo Navigation</vt:lpstr>
      <vt:lpstr>Navigation คืออะไร</vt:lpstr>
      <vt:lpstr>ประเภทของ Navigator</vt:lpstr>
      <vt:lpstr>การติดตั้ง Navigation Library </vt:lpstr>
      <vt:lpstr>Workshop 5.1</vt:lpstr>
      <vt:lpstr>Workshop 5.2</vt:lpstr>
      <vt:lpstr>Workshop 5.3</vt:lpstr>
      <vt:lpstr>Workshop 5.3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</dc:title>
  <dc:creator>Tamnuwat</dc:creator>
  <cp:lastModifiedBy>Microsoft account</cp:lastModifiedBy>
  <cp:revision>95</cp:revision>
  <dcterms:created xsi:type="dcterms:W3CDTF">2019-07-20T06:24:30Z</dcterms:created>
  <dcterms:modified xsi:type="dcterms:W3CDTF">2020-09-18T18:23:25Z</dcterms:modified>
</cp:coreProperties>
</file>